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KoPub바탕체" panose="020B0600000101010101" charset="-127"/>
      <p:regular r:id="rId25"/>
    </p:embeddedFont>
    <p:embeddedFont>
      <p:font typeface="Aileron" panose="020B0600000101010101" charset="0"/>
      <p:regular r:id="rId26"/>
    </p:embeddedFont>
    <p:embeddedFont>
      <p:font typeface="Aileron Bold" panose="020B0600000101010101" charset="0"/>
      <p:regular r:id="rId27"/>
    </p:embeddedFont>
    <p:embeddedFont>
      <p:font typeface="Bryndan Write" panose="020B0600000101010101" charset="0"/>
      <p:regular r:id="rId28"/>
    </p:embeddedFont>
    <p:embeddedFont>
      <p:font typeface="DM Sans Bold" panose="020B0600000101010101" charset="0"/>
      <p:regular r:id="rId29"/>
    </p:embeddedFont>
    <p:embeddedFont>
      <p:font typeface="Inter" panose="020B0600000101010101" charset="0"/>
      <p:regular r:id="rId30"/>
    </p:embeddedFont>
    <p:embeddedFont>
      <p:font typeface="Inter Bold" panose="020B0600000101010101" charset="0"/>
      <p:regular r:id="rId31"/>
    </p:embeddedFont>
    <p:embeddedFont>
      <p:font typeface="KoPub바탕체 Bold" panose="02020603020101020101" pitchFamily="18" charset="-127"/>
      <p:regular r:id="rId32"/>
    </p:embeddedFont>
    <p:embeddedFont>
      <p:font typeface="Times New Roman Bold" panose="02020803070505020304" pitchFamily="18" charset="0"/>
      <p:regular r:id="rId33"/>
      <p:bold r:id="rId34"/>
    </p:embeddedFont>
    <p:embeddedFont>
      <p:font typeface="Times New Roman Bold Italics" panose="020B0600000101010101" charset="0"/>
      <p:regular r:id="rId35"/>
    </p:embeddedFont>
    <p:embeddedFont>
      <p:font typeface="Times New Roman Ultra-Bold" panose="020B0600000101010101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55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6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microsoft.com/office/2007/relationships/media" Target="../media/media5.mp4"/><Relationship Id="rId7" Type="http://schemas.openxmlformats.org/officeDocument/2006/relationships/image" Target="../media/image37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ihub.or.kr/aihubdata/data/view.do?currMenu=115&amp;topMenu=100&amp;aihubDataSe=data&amp;dataSetSn=71377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191000"/>
            <a:ext cx="16230600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4"/>
              </a:lnSpc>
            </a:pPr>
            <a:r>
              <a:rPr lang="en-US" sz="10500" spc="315" dirty="0">
                <a:solidFill>
                  <a:srgbClr val="CB8051"/>
                </a:solidFill>
                <a:latin typeface="Times New Roman Bold"/>
                <a:ea typeface="Times New Roman Bold"/>
              </a:rPr>
              <a:t>벼 </a:t>
            </a:r>
            <a:r>
              <a:rPr lang="en-US" sz="10500" spc="315" dirty="0" err="1">
                <a:solidFill>
                  <a:srgbClr val="CB8051"/>
                </a:solidFill>
                <a:latin typeface="Times New Roman Bold"/>
                <a:ea typeface="Times New Roman Bold"/>
              </a:rPr>
              <a:t>이상</a:t>
            </a:r>
            <a:r>
              <a:rPr lang="en-US" sz="10500" spc="315" dirty="0">
                <a:solidFill>
                  <a:srgbClr val="CB8051"/>
                </a:solidFill>
                <a:latin typeface="Times New Roman Bold"/>
                <a:ea typeface="Times New Roman Bold"/>
              </a:rPr>
              <a:t> </a:t>
            </a:r>
            <a:r>
              <a:rPr lang="en-US" sz="10500" spc="315" dirty="0" err="1">
                <a:solidFill>
                  <a:srgbClr val="CB8051"/>
                </a:solidFill>
                <a:latin typeface="Times New Roman Bold"/>
                <a:ea typeface="Times New Roman Bold"/>
              </a:rPr>
              <a:t>검출</a:t>
            </a:r>
            <a:r>
              <a:rPr lang="en-US" sz="10500" spc="315" dirty="0">
                <a:solidFill>
                  <a:srgbClr val="CB8051"/>
                </a:solidFill>
                <a:latin typeface="Times New Roman Bold"/>
                <a:ea typeface="Times New Roman Bold"/>
              </a:rPr>
              <a:t> AI </a:t>
            </a:r>
            <a:r>
              <a:rPr lang="en-US" sz="10500" spc="315" dirty="0" err="1">
                <a:solidFill>
                  <a:srgbClr val="CB8051"/>
                </a:solidFill>
                <a:latin typeface="Times New Roman Bold"/>
                <a:ea typeface="Times New Roman Bold"/>
              </a:rPr>
              <a:t>시스템</a:t>
            </a:r>
            <a:endParaRPr lang="en-US" sz="10500" spc="315" dirty="0">
              <a:solidFill>
                <a:srgbClr val="CB8051"/>
              </a:solidFill>
              <a:latin typeface="Times New Roman Bold"/>
              <a:ea typeface="Times New Roma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09625" y="8529875"/>
            <a:ext cx="8868751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Presented by:</a:t>
            </a: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</a:rPr>
              <a:t>  조영수,최용우,권석모,윤왕규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09625" y="6177403"/>
            <a:ext cx="8868751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</a:rPr>
              <a:t>RAICE조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4329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000">
            <a:off x="9704072" y="3115238"/>
            <a:ext cx="7308595" cy="5768798"/>
          </a:xfrm>
          <a:custGeom>
            <a:avLst/>
            <a:gdLst/>
            <a:ahLst/>
            <a:cxnLst/>
            <a:rect l="l" t="t" r="r" b="b"/>
            <a:pathLst>
              <a:path w="7308595" h="5768798">
                <a:moveTo>
                  <a:pt x="0" y="12738"/>
                </a:moveTo>
                <a:lnTo>
                  <a:pt x="7298548" y="0"/>
                </a:lnTo>
                <a:lnTo>
                  <a:pt x="7308595" y="5756060"/>
                </a:lnTo>
                <a:lnTo>
                  <a:pt x="10046" y="5768798"/>
                </a:lnTo>
                <a:lnTo>
                  <a:pt x="0" y="12738"/>
                </a:lnTo>
                <a:close/>
              </a:path>
            </a:pathLst>
          </a:custGeom>
          <a:blipFill>
            <a:blip r:embed="rId3"/>
            <a:stretch>
              <a:fillRect l="-44526" t="-5019" r="-11008" b="-846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3632807"/>
            <a:ext cx="7882435" cy="4733659"/>
          </a:xfrm>
          <a:custGeom>
            <a:avLst/>
            <a:gdLst/>
            <a:ahLst/>
            <a:cxnLst/>
            <a:rect l="l" t="t" r="r" b="b"/>
            <a:pathLst>
              <a:path w="7882435" h="4733659">
                <a:moveTo>
                  <a:pt x="0" y="0"/>
                </a:moveTo>
                <a:lnTo>
                  <a:pt x="7882435" y="0"/>
                </a:lnTo>
                <a:lnTo>
                  <a:pt x="7882435" y="4733660"/>
                </a:lnTo>
                <a:lnTo>
                  <a:pt x="0" y="473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91222"/>
            <a:ext cx="12329669" cy="1849752"/>
            <a:chOff x="0" y="0"/>
            <a:chExt cx="16439559" cy="246633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6439559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83922"/>
              <a:ext cx="1643955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저조도 환경 데이터셋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58863" y="8951246"/>
            <a:ext cx="11553761" cy="56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https://www.aihub.or.kr/aihubdata/data/</a:t>
            </a:r>
          </a:p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</a:rPr>
              <a:t>view.do?currMenu=115&amp;topMenu=100&amp;aihubDataSe=realm&amp;dataSetSn=526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3894104"/>
            <a:ext cx="8115300" cy="4877813"/>
          </a:xfrm>
          <a:custGeom>
            <a:avLst/>
            <a:gdLst/>
            <a:ahLst/>
            <a:cxnLst/>
            <a:rect l="l" t="t" r="r" b="b"/>
            <a:pathLst>
              <a:path w="8115300" h="4877813">
                <a:moveTo>
                  <a:pt x="0" y="0"/>
                </a:moveTo>
                <a:lnTo>
                  <a:pt x="8115300" y="0"/>
                </a:lnTo>
                <a:lnTo>
                  <a:pt x="8115300" y="4877813"/>
                </a:lnTo>
                <a:lnTo>
                  <a:pt x="0" y="487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91222"/>
            <a:ext cx="12329669" cy="1849752"/>
            <a:chOff x="0" y="0"/>
            <a:chExt cx="16439559" cy="246633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6439559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83922"/>
              <a:ext cx="1643955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벼 생육이상 데이터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687676" y="2200293"/>
            <a:ext cx="6571624" cy="6571624"/>
          </a:xfrm>
          <a:custGeom>
            <a:avLst/>
            <a:gdLst/>
            <a:ahLst/>
            <a:cxnLst/>
            <a:rect l="l" t="t" r="r" b="b"/>
            <a:pathLst>
              <a:path w="6571624" h="6571624">
                <a:moveTo>
                  <a:pt x="0" y="0"/>
                </a:moveTo>
                <a:lnTo>
                  <a:pt x="6571624" y="0"/>
                </a:lnTo>
                <a:lnTo>
                  <a:pt x="6571624" y="6571624"/>
                </a:lnTo>
                <a:lnTo>
                  <a:pt x="0" y="6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196607" y="8951246"/>
            <a:ext cx="11553761" cy="56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 https://www.aihub.or.kr/aihubdata/data/view.do?currMenu=115&amp;topMenu=100&amp;aihubDataSe=realm&amp;dataSetSn=71483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19680"/>
            <a:ext cx="12329669" cy="1849752"/>
            <a:chOff x="0" y="0"/>
            <a:chExt cx="16439559" cy="2466336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16439559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 Augmentation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83922"/>
              <a:ext cx="1643955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Inter Bold"/>
                  <a:ea typeface="Inter Bold"/>
                </a:rPr>
                <a:t>: 실제 환경과 비슷하게 만들어줄 수 있는 기법 (Albumentation)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2684948"/>
          <a:ext cx="16041316" cy="7207161"/>
        </p:xfrm>
        <a:graphic>
          <a:graphicData uri="http://schemas.openxmlformats.org/drawingml/2006/table">
            <a:tbl>
              <a:tblPr/>
              <a:tblGrid>
                <a:gridCol w="3991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0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355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</a:rPr>
                        <a:t>Augmentation 종류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ea typeface="Times New Roman Bold"/>
                        </a:rPr>
                        <a:t>설명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ea typeface="Times New Roman Bold"/>
                        </a:rPr>
                        <a:t>적용한 이유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579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Horizontal Flip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6" lvl="1" indent="-237488" algn="just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Horizontal 방향으로 flip</a:t>
                      </a:r>
                      <a:endParaRPr lang="en-US" sz="1100"/>
                    </a:p>
                    <a:p>
                      <a:pPr marL="949952" lvl="2" indent="-316651" algn="just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 Horizontal Flip의 확률을 조절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199">
                        <a:solidFill>
                          <a:srgbClr val="100F0D"/>
                        </a:solidFill>
                        <a:latin typeface="Times New Roman Bold"/>
                        <a:ea typeface="Times New Roman Bold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0208" lvl="1" indent="-205104" algn="just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 Italics"/>
                        </a:rPr>
                        <a:t>수평 방향으로 찍은 데이터도 추가할 수 있도록 적용함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79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Color Jitter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6" lvl="1" indent="-237488" algn="just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밝기, 대비, 채도, 색상 조절 </a:t>
                      </a:r>
                      <a:endParaRPr lang="en-US" sz="1100"/>
                    </a:p>
                    <a:p>
                      <a:pPr marL="949952" lvl="2" indent="-316651" algn="just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밝기,대비,채도 [0,1] 색상 [-0.5, 0.5]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endParaRPr lang="en-US" sz="2199">
                        <a:solidFill>
                          <a:srgbClr val="100F0D"/>
                        </a:solidFill>
                        <a:latin typeface="Times New Roman Bold"/>
                        <a:ea typeface="Times New Roman Bold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0208" lvl="1" indent="-205104" algn="just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저조도 환경을 고려하기 위해서 이미지 증강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814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Blur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6" lvl="1" indent="-237488" algn="just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Blur를 적용 </a:t>
                      </a:r>
                      <a:endParaRPr lang="en-US" sz="1100"/>
                    </a:p>
                    <a:p>
                      <a:pPr marL="949952" lvl="2" indent="-316651" algn="just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Gaussian blur, motion blur 사용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marL="410208" lvl="1" indent="-205104" algn="just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영상의 움직이 있을 경우와 사물을 멀리서 찍혔을 경우 고려하기 위해 사용함</a:t>
                      </a:r>
                    </a:p>
                    <a:p>
                      <a:pPr algn="just">
                        <a:lnSpc>
                          <a:spcPts val="2659"/>
                        </a:lnSpc>
                      </a:pPr>
                      <a:endParaRPr lang="en-US" sz="1899">
                        <a:solidFill>
                          <a:srgbClr val="100F0D"/>
                        </a:solidFill>
                        <a:ea typeface="Times New Roman Bold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388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00F0D"/>
                          </a:solidFill>
                          <a:latin typeface="Times New Roman Bold"/>
                        </a:rPr>
                        <a:t>Rain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6" lvl="1" indent="-237488" algn="just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Rain 효과 적용 </a:t>
                      </a:r>
                      <a:endParaRPr lang="en-US" sz="1100"/>
                    </a:p>
                    <a:p>
                      <a:pPr marL="949952" lvl="2" indent="-316651" algn="just">
                        <a:lnSpc>
                          <a:spcPts val="3079"/>
                        </a:lnSpc>
                        <a:buFont typeface="Arial"/>
                        <a:buChar char="⚬"/>
                      </a:pPr>
                      <a:r>
                        <a:rPr lang="en-US" sz="2199">
                          <a:solidFill>
                            <a:srgbClr val="100F0D"/>
                          </a:solidFill>
                          <a:latin typeface="Times New Roman Bold"/>
                          <a:ea typeface="Times New Roman Bold"/>
                        </a:rPr>
                        <a:t>Random으로 비슷한 상황 만듦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0208" lvl="1" indent="-205104" algn="just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100F0D"/>
                          </a:solidFill>
                          <a:ea typeface="Times New Roman Bold"/>
                        </a:rPr>
                        <a:t>악천후 데이터 수집을 대체하기 위해 이미지 증강 사용함</a:t>
                      </a:r>
                      <a:endParaRPr lang="en-US" sz="1100"/>
                    </a:p>
                    <a:p>
                      <a:pPr algn="just">
                        <a:lnSpc>
                          <a:spcPts val="2659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6871" y="1658203"/>
            <a:ext cx="6375553" cy="6351645"/>
          </a:xfrm>
          <a:custGeom>
            <a:avLst/>
            <a:gdLst/>
            <a:ahLst/>
            <a:cxnLst/>
            <a:rect l="l" t="t" r="r" b="b"/>
            <a:pathLst>
              <a:path w="6375553" h="6351645">
                <a:moveTo>
                  <a:pt x="0" y="0"/>
                </a:moveTo>
                <a:lnTo>
                  <a:pt x="6375553" y="0"/>
                </a:lnTo>
                <a:lnTo>
                  <a:pt x="6375553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64454" y="2892804"/>
            <a:ext cx="11276871" cy="61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7"/>
              </a:lnSpc>
            </a:pPr>
            <a:endParaRPr/>
          </a:p>
          <a:p>
            <a:pPr marL="601995" lvl="1" indent="-300998" algn="l">
              <a:lnSpc>
                <a:spcPts val="3903"/>
              </a:lnSpc>
              <a:buFont typeface="Arial"/>
              <a:buChar char="•"/>
            </a:pPr>
            <a:r>
              <a:rPr lang="en-US" sz="2788">
                <a:solidFill>
                  <a:srgbClr val="FFFFFF"/>
                </a:solidFill>
                <a:latin typeface="Times New Roman"/>
                <a:ea typeface="Times New Roman"/>
              </a:rPr>
              <a:t> 근적외선, 적외성 파장 영역까지 기록한 이미지</a:t>
            </a:r>
          </a:p>
          <a:p>
            <a:pPr marL="1031274" lvl="2" indent="-343758" algn="l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세분화된 대역의 스펙트럼 정보를 얻어 </a:t>
            </a:r>
          </a:p>
          <a:p>
            <a:pPr marL="1546912" lvl="3" indent="-386728" algn="l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특정 대상이나 물질을 더 쉽게 식별하는 것이 가능</a:t>
            </a:r>
          </a:p>
          <a:p>
            <a:pPr marL="2062549" lvl="4" indent="-412510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특히 농업에는 분광 이미지를 사용함</a:t>
            </a:r>
          </a:p>
          <a:p>
            <a:pPr algn="l">
              <a:lnSpc>
                <a:spcPts val="3343"/>
              </a:lnSpc>
            </a:pPr>
            <a:endParaRPr lang="en-US" sz="2388">
              <a:solidFill>
                <a:srgbClr val="FFFFFF"/>
              </a:solidFill>
              <a:ea typeface="Times New Roman"/>
            </a:endParaRPr>
          </a:p>
          <a:p>
            <a:pPr marL="515637" lvl="1" indent="-257819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ea typeface="Times New Roman"/>
              </a:rPr>
              <a:t>벼 생육 식별 데이터</a:t>
            </a:r>
          </a:p>
          <a:p>
            <a:pPr marL="1031274" lvl="2" indent="-343758" algn="l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</a:rPr>
              <a:t>RedEdge</a:t>
            </a:r>
          </a:p>
          <a:p>
            <a:pPr marL="1546912" lvl="3" indent="-386728" algn="l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 식물의 스트레스를 먼저 포착할 수 있는 중요한 적색 경계 지역</a:t>
            </a:r>
          </a:p>
          <a:p>
            <a:pPr marL="1031274" lvl="2" indent="-343758" algn="l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</a:rPr>
              <a:t>NIR (Near-infrared spectometer)</a:t>
            </a:r>
          </a:p>
          <a:p>
            <a:pPr marL="1546912" lvl="3" indent="-386728" algn="l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근적외선 영역의 빛을 이용하여 유기화합물의 정성,정량에 적용</a:t>
            </a:r>
          </a:p>
          <a:p>
            <a:pPr marL="1031274" lvl="2" indent="-343758" algn="l">
              <a:lnSpc>
                <a:spcPts val="3343"/>
              </a:lnSpc>
              <a:buFont typeface="Arial"/>
              <a:buChar char="⚬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Red, Green, Blue, NIR(적외선), RedEdge로 구성</a:t>
            </a:r>
          </a:p>
          <a:p>
            <a:pPr marL="1546912" lvl="3" indent="-386728" algn="l">
              <a:lnSpc>
                <a:spcPts val="3343"/>
              </a:lnSpc>
              <a:buFont typeface="Arial"/>
              <a:buChar char="￭"/>
            </a:pPr>
            <a:r>
              <a:rPr lang="en-US" sz="2388">
                <a:solidFill>
                  <a:srgbClr val="FFFFFF"/>
                </a:solidFill>
                <a:latin typeface="Times New Roman"/>
                <a:ea typeface="Times New Roman"/>
              </a:rPr>
              <a:t>Blue와 Red는 차이가 없음</a:t>
            </a:r>
          </a:p>
          <a:p>
            <a:pPr marL="2000290" lvl="3" indent="-500073" algn="l">
              <a:lnSpc>
                <a:spcPts val="4323"/>
              </a:lnSpc>
              <a:spcBef>
                <a:spcPct val="0"/>
              </a:spcBef>
              <a:buFont typeface="Arial"/>
              <a:buChar char="￭"/>
            </a:pPr>
            <a:r>
              <a:rPr lang="en-US" sz="3088">
                <a:solidFill>
                  <a:srgbClr val="FFFFFF"/>
                </a:solidFill>
                <a:latin typeface="Times New Roman"/>
                <a:ea typeface="Times New Roman"/>
              </a:rPr>
              <a:t>Green, NIR, RedEdge로 merge한 데이터 적용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730195" y="8458169"/>
            <a:ext cx="7863848" cy="557556"/>
            <a:chOff x="0" y="0"/>
            <a:chExt cx="2071137" cy="1468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1137" cy="146846"/>
            </a:xfrm>
            <a:custGeom>
              <a:avLst/>
              <a:gdLst/>
              <a:ahLst/>
              <a:cxnLst/>
              <a:rect l="l" t="t" r="r" b="b"/>
              <a:pathLst>
                <a:path w="2071137" h="146846">
                  <a:moveTo>
                    <a:pt x="50209" y="0"/>
                  </a:moveTo>
                  <a:lnTo>
                    <a:pt x="2020928" y="0"/>
                  </a:lnTo>
                  <a:cubicBezTo>
                    <a:pt x="2048657" y="0"/>
                    <a:pt x="2071137" y="22479"/>
                    <a:pt x="2071137" y="50209"/>
                  </a:cubicBezTo>
                  <a:lnTo>
                    <a:pt x="2071137" y="96637"/>
                  </a:lnTo>
                  <a:cubicBezTo>
                    <a:pt x="2071137" y="124367"/>
                    <a:pt x="2048657" y="146846"/>
                    <a:pt x="2020928" y="146846"/>
                  </a:cubicBezTo>
                  <a:lnTo>
                    <a:pt x="50209" y="146846"/>
                  </a:lnTo>
                  <a:cubicBezTo>
                    <a:pt x="36893" y="146846"/>
                    <a:pt x="24122" y="141556"/>
                    <a:pt x="14706" y="132140"/>
                  </a:cubicBezTo>
                  <a:cubicBezTo>
                    <a:pt x="5290" y="122724"/>
                    <a:pt x="0" y="109953"/>
                    <a:pt x="0" y="96637"/>
                  </a:cubicBezTo>
                  <a:lnTo>
                    <a:pt x="0" y="50209"/>
                  </a:lnTo>
                  <a:cubicBezTo>
                    <a:pt x="0" y="36893"/>
                    <a:pt x="5290" y="24122"/>
                    <a:pt x="14706" y="14706"/>
                  </a:cubicBezTo>
                  <a:cubicBezTo>
                    <a:pt x="24122" y="5290"/>
                    <a:pt x="36893" y="0"/>
                    <a:pt x="502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3131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071137" cy="242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4454" y="662910"/>
            <a:ext cx="8902738" cy="1990586"/>
            <a:chOff x="0" y="0"/>
            <a:chExt cx="11870318" cy="2654115"/>
          </a:xfrm>
        </p:grpSpPr>
        <p:sp>
          <p:nvSpPr>
            <p:cNvPr id="8" name="TextBox 8"/>
            <p:cNvSpPr txBox="1"/>
            <p:nvPr/>
          </p:nvSpPr>
          <p:spPr>
            <a:xfrm>
              <a:off x="0" y="-161925"/>
              <a:ext cx="11870318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Times New Roman Bold"/>
                </a:rPr>
                <a:t>Pre-Processing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14552"/>
              <a:ext cx="11870318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다분광 이미지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718629" y="8239461"/>
            <a:ext cx="12501442" cy="32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https://m.blog.naver.com/airsens17/221376923266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18629" y="8783687"/>
            <a:ext cx="12501442" cy="47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7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1222"/>
            <a:ext cx="7709031" cy="1849752"/>
            <a:chOff x="0" y="0"/>
            <a:chExt cx="10278708" cy="2466336"/>
          </a:xfrm>
        </p:grpSpPr>
        <p:sp>
          <p:nvSpPr>
            <p:cNvPr id="4" name="TextBox 4"/>
            <p:cNvSpPr txBox="1"/>
            <p:nvPr/>
          </p:nvSpPr>
          <p:spPr>
            <a:xfrm>
              <a:off x="0" y="-161925"/>
              <a:ext cx="10278708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Times New Roman Bold"/>
                </a:rPr>
                <a:t>Model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26772"/>
              <a:ext cx="10278708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</a:rPr>
                <a:t>: SegFormer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1443" y="3545231"/>
            <a:ext cx="8456288" cy="536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696" lvl="1" indent="-362848" algn="l">
              <a:lnSpc>
                <a:spcPts val="4705"/>
              </a:lnSpc>
              <a:buFont typeface="Arial"/>
              <a:buChar char="•"/>
            </a:pPr>
            <a:r>
              <a:rPr lang="en-US" sz="3361">
                <a:solidFill>
                  <a:srgbClr val="FFFFFF"/>
                </a:solidFill>
                <a:latin typeface="Times New Roman Bold"/>
                <a:ea typeface="Times New Roman Bold"/>
              </a:rPr>
              <a:t> 간단하고 효율적이고 간편한 모델</a:t>
            </a:r>
          </a:p>
          <a:p>
            <a:pPr algn="l">
              <a:lnSpc>
                <a:spcPts val="4705"/>
              </a:lnSpc>
            </a:pPr>
            <a:endParaRPr lang="en-US" sz="3361">
              <a:solidFill>
                <a:srgbClr val="FFFFFF"/>
              </a:solidFill>
              <a:latin typeface="Times New Roman Bold"/>
              <a:ea typeface="Times New Roman Bold"/>
            </a:endParaRPr>
          </a:p>
          <a:p>
            <a:pPr marL="1149140" lvl="2" indent="-383047" algn="l">
              <a:lnSpc>
                <a:spcPts val="3725"/>
              </a:lnSpc>
              <a:buFont typeface="Arial"/>
              <a:buChar char="⚬"/>
            </a:pPr>
            <a:r>
              <a:rPr lang="en-US" sz="2661">
                <a:solidFill>
                  <a:srgbClr val="FFFFFF"/>
                </a:solidFill>
                <a:latin typeface="Times New Roman Bold"/>
              </a:rPr>
              <a:t>Multi-scale feature</a:t>
            </a:r>
          </a:p>
          <a:p>
            <a:pPr marL="1723709" lvl="3" indent="-430927" algn="l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 계층적 구조의 transformer encoder</a:t>
            </a:r>
          </a:p>
          <a:p>
            <a:pPr marL="1723709" lvl="3" indent="-430927" algn="l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Positional encoding 제외하여 다양한 테스트에 적용 가능</a:t>
            </a:r>
          </a:p>
          <a:p>
            <a:pPr algn="l">
              <a:lnSpc>
                <a:spcPts val="3725"/>
              </a:lnSpc>
            </a:pPr>
            <a:endParaRPr lang="en-US" sz="2661">
              <a:solidFill>
                <a:srgbClr val="FFFFFF"/>
              </a:solidFill>
              <a:latin typeface="Times New Roman"/>
              <a:ea typeface="Times New Roman"/>
            </a:endParaRPr>
          </a:p>
          <a:p>
            <a:pPr marL="1149140" lvl="2" indent="-383047" algn="l">
              <a:lnSpc>
                <a:spcPts val="3725"/>
              </a:lnSpc>
              <a:buFont typeface="Arial"/>
              <a:buChar char="⚬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MLP로만 이루어진 MLP decoder</a:t>
            </a:r>
          </a:p>
          <a:p>
            <a:pPr marL="1723709" lvl="3" indent="-430927" algn="l">
              <a:lnSpc>
                <a:spcPts val="3725"/>
              </a:lnSpc>
              <a:buFont typeface="Arial"/>
              <a:buChar char="￭"/>
            </a:pPr>
            <a:r>
              <a:rPr lang="en-US" sz="2661">
                <a:solidFill>
                  <a:srgbClr val="FFFFFF"/>
                </a:solidFill>
                <a:latin typeface="Times New Roman"/>
                <a:ea typeface="Times New Roman"/>
              </a:rPr>
              <a:t>Global attention과 encoder에서 받은 feature 결합하여 표현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endParaRPr lang="en-US" sz="2661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260107" y="4325925"/>
            <a:ext cx="8537141" cy="4379925"/>
          </a:xfrm>
          <a:custGeom>
            <a:avLst/>
            <a:gdLst/>
            <a:ahLst/>
            <a:cxnLst/>
            <a:rect l="l" t="t" r="r" b="b"/>
            <a:pathLst>
              <a:path w="8537141" h="4379925">
                <a:moveTo>
                  <a:pt x="0" y="0"/>
                </a:moveTo>
                <a:lnTo>
                  <a:pt x="8537141" y="0"/>
                </a:lnTo>
                <a:lnTo>
                  <a:pt x="8537141" y="4379925"/>
                </a:lnTo>
                <a:lnTo>
                  <a:pt x="0" y="437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802292" y="1439340"/>
            <a:ext cx="10326852" cy="2239241"/>
          </a:xfrm>
          <a:custGeom>
            <a:avLst/>
            <a:gdLst/>
            <a:ahLst/>
            <a:cxnLst/>
            <a:rect l="l" t="t" r="r" b="b"/>
            <a:pathLst>
              <a:path w="10326852" h="2239241">
                <a:moveTo>
                  <a:pt x="0" y="0"/>
                </a:moveTo>
                <a:lnTo>
                  <a:pt x="10326851" y="0"/>
                </a:lnTo>
                <a:lnTo>
                  <a:pt x="10326851" y="2239241"/>
                </a:lnTo>
                <a:lnTo>
                  <a:pt x="0" y="223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277956" y="8934450"/>
            <a:ext cx="1250144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출처:https://arxiv.org/abs/2105.15203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52310" y="4659663"/>
            <a:ext cx="8752362" cy="4598637"/>
          </a:xfrm>
          <a:custGeom>
            <a:avLst/>
            <a:gdLst/>
            <a:ahLst/>
            <a:cxnLst/>
            <a:rect l="l" t="t" r="r" b="b"/>
            <a:pathLst>
              <a:path w="8752362" h="4598637">
                <a:moveTo>
                  <a:pt x="0" y="0"/>
                </a:moveTo>
                <a:lnTo>
                  <a:pt x="8752362" y="0"/>
                </a:lnTo>
                <a:lnTo>
                  <a:pt x="8752362" y="4598637"/>
                </a:lnTo>
                <a:lnTo>
                  <a:pt x="0" y="459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336632" y="4659663"/>
            <a:ext cx="8796558" cy="4598637"/>
          </a:xfrm>
          <a:custGeom>
            <a:avLst/>
            <a:gdLst/>
            <a:ahLst/>
            <a:cxnLst/>
            <a:rect l="l" t="t" r="r" b="b"/>
            <a:pathLst>
              <a:path w="8796558" h="4598637">
                <a:moveTo>
                  <a:pt x="0" y="0"/>
                </a:moveTo>
                <a:lnTo>
                  <a:pt x="8796558" y="0"/>
                </a:lnTo>
                <a:lnTo>
                  <a:pt x="8796558" y="4598637"/>
                </a:lnTo>
                <a:lnTo>
                  <a:pt x="0" y="459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0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벼 생육 이상 데이터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67092" y="9826625"/>
            <a:ext cx="1166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90858" y="3420206"/>
            <a:ext cx="3075265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Mean IOU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71605" y="3420206"/>
            <a:ext cx="43266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Validation Loss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69901" y="4337029"/>
            <a:ext cx="5096685" cy="50966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4937" y="0"/>
                  </a:moveTo>
                  <a:lnTo>
                    <a:pt x="777863" y="0"/>
                  </a:lnTo>
                  <a:cubicBezTo>
                    <a:pt x="797158" y="0"/>
                    <a:pt x="812800" y="15642"/>
                    <a:pt x="812800" y="34937"/>
                  </a:cubicBezTo>
                  <a:lnTo>
                    <a:pt x="812800" y="777863"/>
                  </a:lnTo>
                  <a:cubicBezTo>
                    <a:pt x="812800" y="797158"/>
                    <a:pt x="797158" y="812800"/>
                    <a:pt x="777863" y="812800"/>
                  </a:cubicBezTo>
                  <a:lnTo>
                    <a:pt x="34937" y="812800"/>
                  </a:lnTo>
                  <a:cubicBezTo>
                    <a:pt x="15642" y="812800"/>
                    <a:pt x="0" y="797158"/>
                    <a:pt x="0" y="777863"/>
                  </a:cubicBezTo>
                  <a:lnTo>
                    <a:pt x="0" y="34937"/>
                  </a:lnTo>
                  <a:cubicBezTo>
                    <a:pt x="0" y="15642"/>
                    <a:pt x="15642" y="0"/>
                    <a:pt x="34937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71664" y="4337029"/>
            <a:ext cx="5095428" cy="509542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270153" y="4337029"/>
            <a:ext cx="5096685" cy="509668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199" t="-3219" r="-219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벼 생육 이상 데이터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967092" y="9826625"/>
            <a:ext cx="1166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8310" y="3201689"/>
            <a:ext cx="2410182" cy="97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Original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64731" y="3201689"/>
            <a:ext cx="3964067" cy="97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Ground Truth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17434" y="3201689"/>
            <a:ext cx="2075498" cy="97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390">
                <a:solidFill>
                  <a:srgbClr val="000000"/>
                </a:solidFill>
                <a:latin typeface="Times New Roman Bold"/>
              </a:rPr>
              <a:t>Predict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375574" y="4672708"/>
            <a:ext cx="8612259" cy="4525024"/>
          </a:xfrm>
          <a:custGeom>
            <a:avLst/>
            <a:gdLst/>
            <a:ahLst/>
            <a:cxnLst/>
            <a:rect l="l" t="t" r="r" b="b"/>
            <a:pathLst>
              <a:path w="8612259" h="4525024">
                <a:moveTo>
                  <a:pt x="0" y="0"/>
                </a:moveTo>
                <a:lnTo>
                  <a:pt x="8612259" y="0"/>
                </a:lnTo>
                <a:lnTo>
                  <a:pt x="8612259" y="4525024"/>
                </a:lnTo>
                <a:lnTo>
                  <a:pt x="0" y="452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71109" y="4672708"/>
            <a:ext cx="8727534" cy="4585592"/>
          </a:xfrm>
          <a:custGeom>
            <a:avLst/>
            <a:gdLst/>
            <a:ahLst/>
            <a:cxnLst/>
            <a:rect l="l" t="t" r="r" b="b"/>
            <a:pathLst>
              <a:path w="8727534" h="4585592">
                <a:moveTo>
                  <a:pt x="0" y="0"/>
                </a:moveTo>
                <a:lnTo>
                  <a:pt x="8727534" y="0"/>
                </a:lnTo>
                <a:lnTo>
                  <a:pt x="8727534" y="4585592"/>
                </a:lnTo>
                <a:lnTo>
                  <a:pt x="0" y="45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데이터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67092" y="9826625"/>
            <a:ext cx="1166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Page.13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90858" y="3420206"/>
            <a:ext cx="3075265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Mean IOU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71605" y="3420206"/>
            <a:ext cx="43266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Validation Loss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6039828" y="2947347"/>
            <a:ext cx="11219472" cy="63109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데이터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5830057" y="3273398"/>
            <a:ext cx="10876523" cy="611804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69901" y="827879"/>
            <a:ext cx="7054483" cy="1990586"/>
            <a:chOff x="0" y="0"/>
            <a:chExt cx="9405977" cy="265411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Result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latin typeface="Times New Roman Bold"/>
                  <a:ea typeface="Times New Roman Bold"/>
                </a:rPr>
                <a:t>: 정밀 농업 + 저조도 + 악천후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15630" y="1028700"/>
            <a:ext cx="4553561" cy="800804"/>
            <a:chOff x="0" y="0"/>
            <a:chExt cx="6071415" cy="1067738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6071415" cy="5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조영수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3914"/>
              <a:ext cx="6071415" cy="503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Leader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15630" y="3689640"/>
            <a:ext cx="4553561" cy="800804"/>
            <a:chOff x="0" y="0"/>
            <a:chExt cx="6071415" cy="1067738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6071415" cy="5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윤왕규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63914"/>
              <a:ext cx="6071415" cy="503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15630" y="6347305"/>
            <a:ext cx="4553561" cy="800804"/>
            <a:chOff x="0" y="0"/>
            <a:chExt cx="6071415" cy="10677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6071415" cy="5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최용우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63914"/>
              <a:ext cx="6071415" cy="503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1904" y="1434724"/>
            <a:ext cx="5696076" cy="3123341"/>
            <a:chOff x="0" y="0"/>
            <a:chExt cx="7594768" cy="41644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61925"/>
              <a:ext cx="7594768" cy="341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CB8051"/>
                  </a:solidFill>
                  <a:latin typeface="Times New Roman Bold"/>
                </a:rPr>
                <a:t>Group Members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424891"/>
              <a:ext cx="7594768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000000"/>
                  </a:solidFill>
                  <a:latin typeface="Times New Roman Bold"/>
                </a:rPr>
                <a:t>Env. Alpaco I Rice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15630" y="8934150"/>
            <a:ext cx="4553561" cy="800804"/>
            <a:chOff x="0" y="0"/>
            <a:chExt cx="6071415" cy="106773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6071415" cy="5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29"/>
                </a:lnSpc>
                <a:spcBef>
                  <a:spcPct val="0"/>
                </a:spcBef>
              </a:pPr>
              <a:r>
                <a:rPr lang="en-US" sz="2637">
                  <a:solidFill>
                    <a:srgbClr val="100F0D"/>
                  </a:solidFill>
                  <a:ea typeface="Inter Bold"/>
                </a:rPr>
                <a:t>권석모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63914"/>
              <a:ext cx="6071415" cy="503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7"/>
                </a:lnSpc>
              </a:pPr>
              <a:r>
                <a:rPr lang="en-US" sz="2198">
                  <a:solidFill>
                    <a:srgbClr val="100F0D"/>
                  </a:solidFill>
                  <a:latin typeface="Inter"/>
                </a:rPr>
                <a:t>Team Member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04329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Page.02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114257" y="406365"/>
            <a:ext cx="2041137" cy="2056718"/>
          </a:xfrm>
          <a:custGeom>
            <a:avLst/>
            <a:gdLst/>
            <a:ahLst/>
            <a:cxnLst/>
            <a:rect l="l" t="t" r="r" b="b"/>
            <a:pathLst>
              <a:path w="2041137" h="2056718">
                <a:moveTo>
                  <a:pt x="0" y="0"/>
                </a:moveTo>
                <a:lnTo>
                  <a:pt x="2041137" y="0"/>
                </a:lnTo>
                <a:lnTo>
                  <a:pt x="2041137" y="2056718"/>
                </a:lnTo>
                <a:lnTo>
                  <a:pt x="0" y="2056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0098257" y="2604282"/>
            <a:ext cx="2057137" cy="2254790"/>
          </a:xfrm>
          <a:custGeom>
            <a:avLst/>
            <a:gdLst/>
            <a:ahLst/>
            <a:cxnLst/>
            <a:rect l="l" t="t" r="r" b="b"/>
            <a:pathLst>
              <a:path w="2057137" h="2254790">
                <a:moveTo>
                  <a:pt x="0" y="0"/>
                </a:moveTo>
                <a:lnTo>
                  <a:pt x="2057137" y="0"/>
                </a:lnTo>
                <a:lnTo>
                  <a:pt x="2057137" y="2254790"/>
                </a:lnTo>
                <a:lnTo>
                  <a:pt x="0" y="225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0098257" y="5001947"/>
            <a:ext cx="2318423" cy="2331117"/>
          </a:xfrm>
          <a:custGeom>
            <a:avLst/>
            <a:gdLst/>
            <a:ahLst/>
            <a:cxnLst/>
            <a:rect l="l" t="t" r="r" b="b"/>
            <a:pathLst>
              <a:path w="2318423" h="2331117">
                <a:moveTo>
                  <a:pt x="0" y="0"/>
                </a:moveTo>
                <a:lnTo>
                  <a:pt x="2318423" y="0"/>
                </a:lnTo>
                <a:lnTo>
                  <a:pt x="2318423" y="2331117"/>
                </a:lnTo>
                <a:lnTo>
                  <a:pt x="0" y="233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0114257" y="7571827"/>
            <a:ext cx="2302423" cy="2302423"/>
          </a:xfrm>
          <a:custGeom>
            <a:avLst/>
            <a:gdLst/>
            <a:ahLst/>
            <a:cxnLst/>
            <a:rect l="l" t="t" r="r" b="b"/>
            <a:pathLst>
              <a:path w="2302423" h="2302423">
                <a:moveTo>
                  <a:pt x="0" y="0"/>
                </a:moveTo>
                <a:lnTo>
                  <a:pt x="2302423" y="0"/>
                </a:lnTo>
                <a:lnTo>
                  <a:pt x="2302423" y="2302423"/>
                </a:lnTo>
                <a:lnTo>
                  <a:pt x="0" y="230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657" r="657"/>
          <a:stretch>
            <a:fillRect/>
          </a:stretch>
        </p:blipFill>
        <p:spPr>
          <a:xfrm>
            <a:off x="9783416" y="1028700"/>
            <a:ext cx="7284786" cy="4152328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657" r="657"/>
          <a:stretch>
            <a:fillRect/>
          </a:stretch>
        </p:blipFill>
        <p:spPr>
          <a:xfrm>
            <a:off x="9783416" y="5486254"/>
            <a:ext cx="7284786" cy="415232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28791" y="723863"/>
            <a:ext cx="8311663" cy="8498306"/>
            <a:chOff x="0" y="-161925"/>
            <a:chExt cx="11082218" cy="11331074"/>
          </a:xfrm>
        </p:grpSpPr>
        <p:sp>
          <p:nvSpPr>
            <p:cNvPr id="6" name="TextBox 6"/>
            <p:cNvSpPr txBox="1"/>
            <p:nvPr/>
          </p:nvSpPr>
          <p:spPr>
            <a:xfrm>
              <a:off x="42823" y="-161925"/>
              <a:ext cx="9405977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Conclusion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823" y="1914552"/>
              <a:ext cx="9405977" cy="73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20224"/>
              <a:ext cx="11082218" cy="869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79"/>
                </a:lnSpc>
                <a:spcBef>
                  <a:spcPct val="0"/>
                </a:spcBef>
              </a:pPr>
              <a:r>
                <a:rPr lang="en-US" sz="3753">
                  <a:solidFill>
                    <a:srgbClr val="CB8051"/>
                  </a:solidFill>
                  <a:latin typeface="Times New Roman Bold"/>
                  <a:ea typeface="Times New Roman Bold"/>
                </a:rPr>
                <a:t>벼 생육 이상 검출 AI 시스템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57331"/>
              <a:ext cx="11082218" cy="3657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8036" lvl="1" indent="-264018" algn="l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latin typeface="Times New Roman Bold"/>
                  <a:ea typeface="Times New Roman Bold"/>
                </a:rPr>
                <a:t>Segformer를 이용한 벼 이상 검출 segmentation 시스템 개발</a:t>
              </a:r>
            </a:p>
            <a:p>
              <a:pPr marL="1056072" lvl="1" indent="-528036" algn="l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드론을 통해 벼 이상 영역 검출</a:t>
              </a:r>
            </a:p>
            <a:p>
              <a:pPr marL="1584107" lvl="3" indent="-396027" algn="l">
                <a:lnSpc>
                  <a:spcPts val="3668"/>
                </a:lnSpc>
                <a:buFont typeface="Arial"/>
                <a:buChar char="￭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벼 생육 이상 데이터 학습</a:t>
              </a:r>
            </a:p>
            <a:p>
              <a:pPr marL="1056072" lvl="1" indent="-528036" algn="l">
                <a:lnSpc>
                  <a:spcPts val="3668"/>
                </a:lnSpc>
                <a:buFont typeface="Arial"/>
                <a:buChar char="•"/>
              </a:pPr>
              <a:r>
                <a:rPr lang="en-US" sz="2445">
                  <a:solidFill>
                    <a:srgbClr val="100F0D"/>
                  </a:solidFill>
                  <a:ea typeface="Times New Roman"/>
                </a:rPr>
                <a:t>트랙터를 통해  자율주행 및 수확 </a:t>
              </a:r>
            </a:p>
            <a:p>
              <a:pPr marL="1584107" lvl="3" indent="-396027" algn="l">
                <a:lnSpc>
                  <a:spcPts val="3668"/>
                </a:lnSpc>
                <a:buFont typeface="Arial"/>
                <a:buChar char="￭"/>
              </a:pPr>
              <a:r>
                <a:rPr lang="en-US" sz="2445">
                  <a:solidFill>
                    <a:srgbClr val="100F0D"/>
                  </a:solidFill>
                  <a:latin typeface="Times New Roman"/>
                  <a:ea typeface="Times New Roman"/>
                </a:rPr>
                <a:t>정밀 농업 데이터 + 저조도 환경 데이터 학습</a:t>
              </a:r>
            </a:p>
            <a:p>
              <a:pPr algn="l">
                <a:lnSpc>
                  <a:spcPts val="3668"/>
                </a:lnSpc>
              </a:pPr>
              <a:endParaRPr lang="en-US" sz="2445">
                <a:solidFill>
                  <a:srgbClr val="100F0D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61407"/>
              <a:ext cx="11082218" cy="869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79"/>
                </a:lnSpc>
                <a:spcBef>
                  <a:spcPct val="0"/>
                </a:spcBef>
              </a:pPr>
              <a:r>
                <a:rPr lang="en-US" sz="3753">
                  <a:solidFill>
                    <a:srgbClr val="CB8051"/>
                  </a:solidFill>
                  <a:latin typeface="Times New Roman Bold"/>
                </a:rPr>
                <a:t>Limitation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237320"/>
              <a:ext cx="11082218" cy="2931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6446" lvl="1" indent="-253223" algn="l">
                <a:lnSpc>
                  <a:spcPts val="3518"/>
                </a:lnSpc>
                <a:buFont typeface="Arial"/>
                <a:buChar char="•"/>
              </a:pPr>
              <a:r>
                <a:rPr lang="en-US" sz="2345" dirty="0" err="1">
                  <a:solidFill>
                    <a:srgbClr val="100F0D"/>
                  </a:solidFill>
                  <a:ea typeface="Times New Roman Bold"/>
                </a:rPr>
                <a:t>모델</a:t>
              </a:r>
              <a:r>
                <a:rPr lang="en-US" sz="2345" dirty="0">
                  <a:solidFill>
                    <a:srgbClr val="100F0D"/>
                  </a:solidFill>
                  <a:ea typeface="Times New Roman Bold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ea typeface="Times New Roman Bold"/>
                </a:rPr>
                <a:t>복잡도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</a:rPr>
                <a:t> </a:t>
              </a:r>
            </a:p>
            <a:p>
              <a:pPr marL="1012893" lvl="2" indent="-337631" algn="l">
                <a:lnSpc>
                  <a:spcPts val="3518"/>
                </a:lnSpc>
                <a:buFont typeface="Arial"/>
                <a:buChar char="⚬"/>
              </a:pP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실제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자율</a:t>
              </a:r>
              <a:r>
                <a:rPr lang="ko-KR" altLang="en-US" sz="2345">
                  <a:solidFill>
                    <a:srgbClr val="100F0D"/>
                  </a:solidFill>
                  <a:latin typeface="Times New Roman"/>
                  <a:ea typeface="Times New Roman"/>
                </a:rPr>
                <a:t>주</a:t>
              </a:r>
              <a:r>
                <a:rPr lang="en-US" sz="2345">
                  <a:solidFill>
                    <a:srgbClr val="100F0D"/>
                  </a:solidFill>
                  <a:latin typeface="Times New Roman"/>
                  <a:ea typeface="Times New Roman"/>
                </a:rPr>
                <a:t>행에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적용하기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위해서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inference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속도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개선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필요</a:t>
              </a:r>
              <a:endParaRPr lang="en-US" sz="2345" dirty="0">
                <a:solidFill>
                  <a:srgbClr val="100F0D"/>
                </a:solidFill>
                <a:latin typeface="Times New Roman"/>
                <a:ea typeface="Times New Roman"/>
              </a:endParaRPr>
            </a:p>
            <a:p>
              <a:pPr marL="506446" lvl="1" indent="-253223" algn="l">
                <a:lnSpc>
                  <a:spcPts val="3518"/>
                </a:lnSpc>
                <a:buFont typeface="Arial"/>
                <a:buChar char="•"/>
              </a:pPr>
              <a:r>
                <a:rPr lang="en-US" sz="2345" dirty="0">
                  <a:solidFill>
                    <a:srgbClr val="100F0D"/>
                  </a:solidFill>
                  <a:latin typeface="Times New Roman Bold"/>
                  <a:ea typeface="Times New Roman Bold"/>
                </a:rPr>
                <a:t>Real-</a:t>
              </a:r>
              <a:r>
                <a:rPr lang="en-US" sz="2345" dirty="0" err="1">
                  <a:solidFill>
                    <a:srgbClr val="100F0D"/>
                  </a:solidFill>
                  <a:latin typeface="Times New Roman Bold"/>
                  <a:ea typeface="Times New Roman Bold"/>
                </a:rPr>
                <a:t>world에</a:t>
              </a:r>
              <a:r>
                <a:rPr lang="en-US" sz="2345" dirty="0">
                  <a:solidFill>
                    <a:srgbClr val="100F0D"/>
                  </a:solidFill>
                  <a:latin typeface="Times New Roman Bold"/>
                  <a:ea typeface="Times New Roman Bold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 Bold"/>
                  <a:ea typeface="Times New Roman Bold"/>
                </a:rPr>
                <a:t>적용</a:t>
              </a:r>
              <a:r>
                <a:rPr lang="en-US" sz="2345" dirty="0">
                  <a:solidFill>
                    <a:srgbClr val="100F0D"/>
                  </a:solidFill>
                  <a:latin typeface="Times New Roman Bold"/>
                  <a:ea typeface="Times New Roman Bold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 Bold"/>
                  <a:ea typeface="Times New Roman Bold"/>
                </a:rPr>
                <a:t>한계</a:t>
              </a:r>
              <a:endParaRPr lang="en-US" sz="2345" dirty="0">
                <a:solidFill>
                  <a:srgbClr val="100F0D"/>
                </a:solidFill>
                <a:latin typeface="Times New Roman Bold"/>
                <a:ea typeface="Times New Roman Bold"/>
              </a:endParaRPr>
            </a:p>
            <a:p>
              <a:pPr marL="1012893" lvl="2" indent="-337631" algn="l">
                <a:lnSpc>
                  <a:spcPts val="3518"/>
                </a:lnSpc>
                <a:buFont typeface="Arial"/>
                <a:buChar char="⚬"/>
              </a:pP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Domain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range가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다르기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때문에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원하는</a:t>
              </a:r>
              <a:r>
                <a:rPr lang="en-US" sz="2345" dirty="0">
                  <a:solidFill>
                    <a:srgbClr val="100F0D"/>
                  </a:solidFill>
                  <a:latin typeface="Times New Roman"/>
                  <a:ea typeface="Times New Roman"/>
                </a:rPr>
                <a:t> segmentation </a:t>
              </a:r>
              <a:r>
                <a:rPr lang="en-US" sz="2345" dirty="0" err="1">
                  <a:solidFill>
                    <a:srgbClr val="100F0D"/>
                  </a:solidFill>
                  <a:latin typeface="Times New Roman"/>
                  <a:ea typeface="Times New Roman"/>
                </a:rPr>
                <a:t>불가</a:t>
              </a:r>
              <a:endParaRPr lang="en-US" sz="2345" dirty="0">
                <a:solidFill>
                  <a:srgbClr val="100F0D"/>
                </a:solidFill>
                <a:latin typeface="Times New Roman"/>
                <a:ea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115300" y="1028700"/>
            <a:ext cx="9549494" cy="3874590"/>
          </a:xfrm>
          <a:custGeom>
            <a:avLst/>
            <a:gdLst/>
            <a:ahLst/>
            <a:cxnLst/>
            <a:rect l="l" t="t" r="r" b="b"/>
            <a:pathLst>
              <a:path w="9549494" h="3874590">
                <a:moveTo>
                  <a:pt x="0" y="0"/>
                </a:moveTo>
                <a:lnTo>
                  <a:pt x="9549494" y="0"/>
                </a:lnTo>
                <a:lnTo>
                  <a:pt x="9549494" y="3874590"/>
                </a:lnTo>
                <a:lnTo>
                  <a:pt x="0" y="387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148767" y="5386691"/>
            <a:ext cx="9516027" cy="4175400"/>
          </a:xfrm>
          <a:custGeom>
            <a:avLst/>
            <a:gdLst/>
            <a:ahLst/>
            <a:cxnLst/>
            <a:rect l="l" t="t" r="r" b="b"/>
            <a:pathLst>
              <a:path w="9516027" h="4175400">
                <a:moveTo>
                  <a:pt x="0" y="0"/>
                </a:moveTo>
                <a:lnTo>
                  <a:pt x="9516027" y="0"/>
                </a:lnTo>
                <a:lnTo>
                  <a:pt x="9516027" y="4175400"/>
                </a:lnTo>
                <a:lnTo>
                  <a:pt x="0" y="417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7086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00F0D"/>
                </a:solidFill>
                <a:latin typeface="Times New Roman Bold"/>
              </a:rPr>
              <a:t>Future work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48165" y="2779740"/>
            <a:ext cx="8214776" cy="1814935"/>
            <a:chOff x="0" y="0"/>
            <a:chExt cx="10953034" cy="2419914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"/>
              <a:ext cx="10953034" cy="861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22"/>
                </a:lnSpc>
                <a:spcBef>
                  <a:spcPct val="0"/>
                </a:spcBef>
              </a:pPr>
              <a:r>
                <a:rPr lang="en-US" sz="3709">
                  <a:solidFill>
                    <a:srgbClr val="CB8051"/>
                  </a:solidFill>
                  <a:ea typeface="Times New Roman Bold"/>
                </a:rPr>
                <a:t>트렉터와 드론 통신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54988"/>
              <a:ext cx="10953034" cy="116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0543" lvl="1" indent="-250271" algn="l">
                <a:lnSpc>
                  <a:spcPts val="3477"/>
                </a:lnSpc>
                <a:buFont typeface="Arial"/>
                <a:buChar char="•"/>
              </a:pPr>
              <a:r>
                <a:rPr lang="en-US" sz="2318">
                  <a:solidFill>
                    <a:srgbClr val="100F0D"/>
                  </a:solidFill>
                  <a:ea typeface="Times New Roman Bold"/>
                </a:rPr>
                <a:t>드론와 트랙터의 통신</a:t>
              </a:r>
            </a:p>
            <a:p>
              <a:pPr marL="1001085" lvl="2" indent="-333695" algn="l">
                <a:lnSpc>
                  <a:spcPts val="3477"/>
                </a:lnSpc>
                <a:buFont typeface="Arial"/>
                <a:buChar char="⚬"/>
              </a:pPr>
              <a:r>
                <a:rPr lang="en-US" sz="2318">
                  <a:solidFill>
                    <a:srgbClr val="100F0D"/>
                  </a:solidFill>
                  <a:ea typeface="Times New Roman"/>
                </a:rPr>
                <a:t>효과적이고 효율적인 다양한 작물 수확 및 수분 조절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8165" y="5462911"/>
            <a:ext cx="8214776" cy="1814935"/>
            <a:chOff x="0" y="0"/>
            <a:chExt cx="10953034" cy="241991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14300"/>
              <a:ext cx="10953034" cy="861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22"/>
                </a:lnSpc>
                <a:spcBef>
                  <a:spcPct val="0"/>
                </a:spcBef>
              </a:pPr>
              <a:r>
                <a:rPr lang="en-US" sz="3709">
                  <a:solidFill>
                    <a:srgbClr val="CB8051"/>
                  </a:solidFill>
                  <a:latin typeface="Times New Roman Bold"/>
                  <a:ea typeface="Times New Roman Bold"/>
                </a:rPr>
                <a:t>Real-time segmetation 모델 개발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54988"/>
              <a:ext cx="10953034" cy="116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0543" lvl="1" indent="-250271" algn="l">
                <a:lnSpc>
                  <a:spcPts val="3477"/>
                </a:lnSpc>
                <a:buFont typeface="Arial"/>
                <a:buChar char="•"/>
              </a:pPr>
              <a:r>
                <a:rPr lang="en-US" sz="2318">
                  <a:solidFill>
                    <a:srgbClr val="100F0D"/>
                  </a:solidFill>
                  <a:latin typeface="Times New Roman Bold"/>
                  <a:ea typeface="Times New Roman Bold"/>
                </a:rPr>
                <a:t>Efficient attention을 Hydra attention으로 대체</a:t>
              </a:r>
            </a:p>
            <a:p>
              <a:pPr marL="1001085" lvl="2" indent="-333695" algn="l">
                <a:lnSpc>
                  <a:spcPts val="3477"/>
                </a:lnSpc>
                <a:buFont typeface="Arial"/>
                <a:buChar char="⚬"/>
              </a:pPr>
              <a:r>
                <a:rPr lang="en-US" sz="2318">
                  <a:solidFill>
                    <a:srgbClr val="100F0D"/>
                  </a:solidFill>
                  <a:latin typeface="Times New Roman"/>
                  <a:ea typeface="Times New Roman"/>
                </a:rPr>
                <a:t>Real-time에서 적용 가능한 서비스 구현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Page.20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09315" y="9693275"/>
            <a:ext cx="1250144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sz="1896">
                <a:solidFill>
                  <a:srgbClr val="FFFFFF"/>
                </a:solidFill>
                <a:latin typeface="Times New Roman Bold"/>
                <a:ea typeface="Times New Roman Bold"/>
              </a:rPr>
              <a:t>출처: https://arxiv.org/abs/2209.07484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22" b="-5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77160"/>
            <a:ext cx="16230600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98"/>
              </a:lnSpc>
            </a:pPr>
            <a:r>
              <a:rPr lang="en-US" sz="12998">
                <a:solidFill>
                  <a:srgbClr val="CB8051"/>
                </a:solidFill>
                <a:latin typeface="Times New Roman Bold"/>
              </a:rPr>
              <a:t>Thank you!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22" b="-5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772410"/>
            <a:ext cx="16230600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8"/>
              </a:lnSpc>
            </a:pPr>
            <a:r>
              <a:rPr lang="en-US" sz="11999">
                <a:solidFill>
                  <a:srgbClr val="CB8051"/>
                </a:solidFill>
                <a:latin typeface="Times New Roman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89F1B1-DCFE-7DF6-5299-0ED73382646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346" t="-5136" r="-1034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4378619" y="4184275"/>
              <a:ext cx="1201212" cy="124005"/>
            </a:xfrm>
            <a:custGeom>
              <a:avLst/>
              <a:gdLst/>
              <a:ahLst/>
              <a:cxnLst/>
              <a:rect l="l" t="t" r="r" b="b"/>
              <a:pathLst>
                <a:path w="1201212" h="124005">
                  <a:moveTo>
                    <a:pt x="0" y="0"/>
                  </a:moveTo>
                  <a:lnTo>
                    <a:pt x="1201212" y="0"/>
                  </a:lnTo>
                  <a:lnTo>
                    <a:pt x="1201212" y="124005"/>
                  </a:lnTo>
                  <a:lnTo>
                    <a:pt x="0" y="1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895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083249" y="4184275"/>
              <a:ext cx="1201212" cy="124005"/>
            </a:xfrm>
            <a:custGeom>
              <a:avLst/>
              <a:gdLst/>
              <a:ahLst/>
              <a:cxnLst/>
              <a:rect l="l" t="t" r="r" b="b"/>
              <a:pathLst>
                <a:path w="1201212" h="124005">
                  <a:moveTo>
                    <a:pt x="0" y="0"/>
                  </a:moveTo>
                  <a:lnTo>
                    <a:pt x="1201211" y="0"/>
                  </a:lnTo>
                  <a:lnTo>
                    <a:pt x="1201211" y="124005"/>
                  </a:lnTo>
                  <a:lnTo>
                    <a:pt x="0" y="1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895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787878" y="4184275"/>
              <a:ext cx="1201212" cy="124005"/>
            </a:xfrm>
            <a:custGeom>
              <a:avLst/>
              <a:gdLst/>
              <a:ahLst/>
              <a:cxnLst/>
              <a:rect l="l" t="t" r="r" b="b"/>
              <a:pathLst>
                <a:path w="1201212" h="124005">
                  <a:moveTo>
                    <a:pt x="0" y="0"/>
                  </a:moveTo>
                  <a:lnTo>
                    <a:pt x="1201212" y="0"/>
                  </a:lnTo>
                  <a:lnTo>
                    <a:pt x="1201212" y="124005"/>
                  </a:lnTo>
                  <a:lnTo>
                    <a:pt x="0" y="1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895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3378670" y="3072616"/>
              <a:ext cx="1707959" cy="1692432"/>
            </a:xfrm>
            <a:custGeom>
              <a:avLst/>
              <a:gdLst/>
              <a:ahLst/>
              <a:cxnLst/>
              <a:rect l="l" t="t" r="r" b="b"/>
              <a:pathLst>
                <a:path w="1707959" h="1692432">
                  <a:moveTo>
                    <a:pt x="0" y="0"/>
                  </a:moveTo>
                  <a:lnTo>
                    <a:pt x="1707959" y="0"/>
                  </a:lnTo>
                  <a:lnTo>
                    <a:pt x="1707959" y="1692432"/>
                  </a:lnTo>
                  <a:lnTo>
                    <a:pt x="0" y="1692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2012717" y="340465"/>
              <a:ext cx="13145195" cy="1551050"/>
              <a:chOff x="0" y="0"/>
              <a:chExt cx="17526927" cy="2068067"/>
            </a:xfrm>
          </p:grpSpPr>
          <p:sp>
            <p:nvSpPr>
              <p:cNvPr id="12" name="TextBox 12"/>
              <p:cNvSpPr txBox="1"/>
              <p:nvPr/>
            </p:nvSpPr>
            <p:spPr>
              <a:xfrm>
                <a:off x="0" y="-9525"/>
                <a:ext cx="17526927" cy="184848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9000"/>
                  </a:lnSpc>
                </a:pPr>
                <a:r>
                  <a:rPr lang="en-US" sz="9000">
                    <a:solidFill>
                      <a:srgbClr val="CB8051"/>
                    </a:solidFill>
                    <a:latin typeface="Times New Roman Ultra-Bold"/>
                  </a:rPr>
                  <a:t>PROCESS</a:t>
                </a:r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5631754" y="1589533"/>
                <a:ext cx="2216370" cy="478535"/>
              </a:xfrm>
              <a:custGeom>
                <a:avLst/>
                <a:gdLst/>
                <a:ahLst/>
                <a:cxnLst/>
                <a:rect l="l" t="t" r="r" b="b"/>
                <a:pathLst>
                  <a:path w="2216370" h="478535">
                    <a:moveTo>
                      <a:pt x="0" y="0"/>
                    </a:moveTo>
                    <a:lnTo>
                      <a:pt x="2216371" y="0"/>
                    </a:lnTo>
                    <a:lnTo>
                      <a:pt x="2216371" y="478534"/>
                    </a:lnTo>
                    <a:lnTo>
                      <a:pt x="0" y="47853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560218" y="5746123"/>
              <a:ext cx="3086100" cy="308610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643041" y="4745998"/>
              <a:ext cx="2457578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 err="1">
                  <a:solidFill>
                    <a:srgbClr val="121212"/>
                  </a:solidFill>
                  <a:ea typeface="KoPub바탕체 Bold"/>
                </a:rPr>
                <a:t>주제</a:t>
              </a:r>
              <a:r>
                <a:rPr lang="en-US" sz="3500" dirty="0">
                  <a:solidFill>
                    <a:srgbClr val="121212"/>
                  </a:solidFill>
                  <a:ea typeface="KoPub바탕체 Bold"/>
                </a:rPr>
                <a:t> </a:t>
              </a:r>
              <a:r>
                <a:rPr lang="en-US" sz="3500" dirty="0" err="1">
                  <a:solidFill>
                    <a:srgbClr val="121212"/>
                  </a:solidFill>
                  <a:ea typeface="KoPub바탕체 Bold"/>
                </a:rPr>
                <a:t>선정</a:t>
              </a:r>
              <a:endParaRPr lang="en-US" sz="3500" dirty="0">
                <a:solidFill>
                  <a:srgbClr val="121212"/>
                </a:solidFill>
                <a:ea typeface="KoPub바탕체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579831" y="4745998"/>
              <a:ext cx="2746432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121212"/>
                  </a:solidFill>
                  <a:ea typeface="KoPub바탕체 Bold"/>
                </a:rPr>
                <a:t>데이터 전처리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526550" y="4745998"/>
              <a:ext cx="2457578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121212"/>
                  </a:solidFill>
                  <a:ea typeface="KoPub바탕체 Bold"/>
                </a:rPr>
                <a:t>모델 학습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73432" y="3995032"/>
              <a:ext cx="1966848" cy="5001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4271" dirty="0">
                  <a:solidFill>
                    <a:srgbClr val="121212"/>
                  </a:solidFill>
                  <a:latin typeface="Bryndan Write"/>
                  <a:ea typeface="Bryndan Write"/>
                </a:rPr>
                <a:t>01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860639" y="3995032"/>
              <a:ext cx="1966849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4271" dirty="0">
                  <a:solidFill>
                    <a:srgbClr val="121212"/>
                  </a:solidFill>
                  <a:latin typeface="Bryndan Write"/>
                  <a:ea typeface="Bryndan Write"/>
                </a:rPr>
                <a:t>02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40221" y="3995032"/>
              <a:ext cx="1991898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4271" dirty="0">
                  <a:solidFill>
                    <a:srgbClr val="121212"/>
                  </a:solidFill>
                  <a:latin typeface="Bryndan Write"/>
                  <a:ea typeface="Bryndan Write"/>
                </a:rPr>
                <a:t>03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268101" y="3995032"/>
              <a:ext cx="1929096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4271" dirty="0">
                  <a:solidFill>
                    <a:srgbClr val="100F0D"/>
                  </a:solidFill>
                  <a:latin typeface="Bryndan Write"/>
                  <a:ea typeface="Bryndan Write"/>
                </a:rPr>
                <a:t>04 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5499214" y="5746123"/>
              <a:ext cx="3360073" cy="308610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284460" y="5746123"/>
              <a:ext cx="3086100" cy="308610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286245" y="6718946"/>
              <a:ext cx="3360073" cy="10268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0" lvl="1" indent="-323850" algn="ctr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ko-KR" altLang="en-US" sz="2800" b="1" dirty="0">
                  <a:solidFill>
                    <a:srgbClr val="000000"/>
                  </a:solidFill>
                  <a:latin typeface="+mn-ea"/>
                </a:rPr>
                <a:t>벼 이상 검출 </a:t>
              </a:r>
              <a:r>
                <a:rPr lang="en-US" altLang="ko-KR" sz="2800" b="1" dirty="0">
                  <a:solidFill>
                    <a:srgbClr val="000000"/>
                  </a:solidFill>
                  <a:latin typeface="+mn-ea"/>
                </a:rPr>
                <a:t>AI 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</a:rPr>
                <a:t>시스템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085048" y="6700147"/>
              <a:ext cx="3360073" cy="1568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2" lvl="1" indent="-323851" algn="ctr">
                <a:lnSpc>
                  <a:spcPts val="4200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Augmentation</a:t>
              </a:r>
            </a:p>
            <a:p>
              <a:pPr marL="647702" lvl="1" indent="-323851" algn="ctr">
                <a:lnSpc>
                  <a:spcPts val="4200"/>
                </a:lnSpc>
                <a:buFont typeface="Arial"/>
                <a:buChar char="•"/>
              </a:pPr>
              <a:r>
                <a:rPr lang="ko-KR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한옥 이미지 </a:t>
              </a:r>
              <a:r>
                <a:rPr lang="ko-KR" altLang="en-US" sz="28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크롤링</a:t>
              </a:r>
              <a:endPara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883851" y="6407306"/>
              <a:ext cx="3086100" cy="2101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2" lvl="1" indent="-323851" algn="ctr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Stable Diffusion with </a:t>
              </a:r>
              <a:r>
                <a:rPr lang="en-US" sz="24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LoRA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47702" lvl="1" indent="-323851" algn="ctr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MCLP</a:t>
              </a:r>
              <a:r>
                <a:rPr lang="ko-KR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로 위치 선정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7043292" y="9779000"/>
              <a:ext cx="1051798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Times New Roman"/>
                </a:rPr>
                <a:t>Page.03</a:t>
              </a:r>
            </a:p>
          </p:txBody>
        </p:sp>
        <p:grpSp>
          <p:nvGrpSpPr>
            <p:cNvPr id="35" name="Group 28">
              <a:extLst>
                <a:ext uri="{FF2B5EF4-FFF2-40B4-BE49-F238E27FC236}">
                  <a16:creationId xmlns:a16="http://schemas.microsoft.com/office/drawing/2014/main" id="{6CCE3F2D-4DDB-A951-F466-F2BB27A23572}"/>
                </a:ext>
              </a:extLst>
            </p:cNvPr>
            <p:cNvGrpSpPr/>
            <p:nvPr/>
          </p:nvGrpSpPr>
          <p:grpSpPr>
            <a:xfrm>
              <a:off x="12689599" y="5764404"/>
              <a:ext cx="3086100" cy="3086100"/>
              <a:chOff x="0" y="0"/>
              <a:chExt cx="812800" cy="812800"/>
            </a:xfrm>
          </p:grpSpPr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EA7400EA-FAE0-B02F-EF30-809E37DBA3A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7" name="TextBox 30">
                <a:extLst>
                  <a:ext uri="{FF2B5EF4-FFF2-40B4-BE49-F238E27FC236}">
                    <a16:creationId xmlns:a16="http://schemas.microsoft.com/office/drawing/2014/main" id="{B4E73D26-1647-313A-4EAB-D0864D686C42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9" name="TextBox 33">
              <a:extLst>
                <a:ext uri="{FF2B5EF4-FFF2-40B4-BE49-F238E27FC236}">
                  <a16:creationId xmlns:a16="http://schemas.microsoft.com/office/drawing/2014/main" id="{AB2B97C7-6300-85B0-A47D-BDC2373F137C}"/>
                </a:ext>
              </a:extLst>
            </p:cNvPr>
            <p:cNvSpPr txBox="1"/>
            <p:nvPr/>
          </p:nvSpPr>
          <p:spPr>
            <a:xfrm>
              <a:off x="12408680" y="6925573"/>
              <a:ext cx="3086100" cy="4740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2" lvl="1" indent="-323851" algn="ctr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Aileron Bold"/>
                </a:rPr>
                <a:t>Test </a:t>
              </a:r>
              <a:r>
                <a:rPr lang="ko-KR" altLang="en-US" sz="2400" dirty="0">
                  <a:solidFill>
                    <a:srgbClr val="000000"/>
                  </a:solidFill>
                  <a:latin typeface="Aileron Bold"/>
                </a:rPr>
                <a:t>및 시연</a:t>
              </a:r>
              <a:endParaRPr lang="en-US" sz="2400" dirty="0">
                <a:solidFill>
                  <a:srgbClr val="000000"/>
                </a:solidFill>
                <a:latin typeface="Aileron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3201641" y="2900528"/>
            <a:ext cx="11391696" cy="64078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4454" y="1089679"/>
            <a:ext cx="1075536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CB8051"/>
                </a:solidFill>
                <a:latin typeface="Times New Roman Bold"/>
              </a:rPr>
              <a:t>AI agriculture Trend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144000" y="1038225"/>
          <a:ext cx="5391717" cy="7134228"/>
        </p:xfrm>
        <a:graphic>
          <a:graphicData uri="http://schemas.openxmlformats.org/drawingml/2006/table">
            <a:tbl>
              <a:tblPr/>
              <a:tblGrid>
                <a:gridCol w="53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Service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Goal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Datasets &amp; Pre-processing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538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100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100F0D"/>
                          </a:solidFill>
                          <a:latin typeface="Times New Roman Bold"/>
                        </a:rPr>
                        <a:t>Conclusion &amp; 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864454" y="1089679"/>
            <a:ext cx="603745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CB8051"/>
                </a:solidFill>
                <a:latin typeface="Times New Roman Bold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6" t="-5136" r="-103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5207743" y="4879647"/>
            <a:ext cx="3075490" cy="2551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 flipV="1">
            <a:off x="11478258" y="4879647"/>
            <a:ext cx="1069520" cy="1045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9880745" y="3586210"/>
            <a:ext cx="0" cy="887546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>
            <a:off x="5207743" y="9028630"/>
            <a:ext cx="3049634" cy="1101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H="1" flipV="1">
            <a:off x="11452403" y="9028630"/>
            <a:ext cx="1095375" cy="1045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547778" y="8633194"/>
            <a:ext cx="3195026" cy="811782"/>
            <a:chOff x="0" y="0"/>
            <a:chExt cx="2429326" cy="6172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9326" cy="617235"/>
            </a:xfrm>
            <a:custGeom>
              <a:avLst/>
              <a:gdLst/>
              <a:ahLst/>
              <a:cxnLst/>
              <a:rect l="l" t="t" r="r" b="b"/>
              <a:pathLst>
                <a:path w="2429326" h="617235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FFCC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저조도 및 악천후 segmentated image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86414" y="6187243"/>
            <a:ext cx="1917754" cy="1359557"/>
            <a:chOff x="0" y="0"/>
            <a:chExt cx="812800" cy="576220"/>
          </a:xfrm>
        </p:grpSpPr>
        <p:sp>
          <p:nvSpPr>
            <p:cNvPr id="12" name="Freeform 12"/>
            <p:cNvSpPr/>
            <p:nvPr/>
          </p:nvSpPr>
          <p:spPr>
            <a:xfrm>
              <a:off x="33385" y="14978"/>
              <a:ext cx="746029" cy="546263"/>
            </a:xfrm>
            <a:custGeom>
              <a:avLst/>
              <a:gdLst/>
              <a:ahLst/>
              <a:cxnLst/>
              <a:rect l="l" t="t" r="r" b="b"/>
              <a:pathLst>
                <a:path w="746029" h="546263">
                  <a:moveTo>
                    <a:pt x="425708" y="22378"/>
                  </a:moveTo>
                  <a:lnTo>
                    <a:pt x="726722" y="235776"/>
                  </a:lnTo>
                  <a:cubicBezTo>
                    <a:pt x="738833" y="244362"/>
                    <a:pt x="746030" y="258286"/>
                    <a:pt x="746030" y="273132"/>
                  </a:cubicBezTo>
                  <a:cubicBezTo>
                    <a:pt x="746030" y="287978"/>
                    <a:pt x="738833" y="301902"/>
                    <a:pt x="726722" y="310488"/>
                  </a:cubicBezTo>
                  <a:lnTo>
                    <a:pt x="425708" y="523886"/>
                  </a:lnTo>
                  <a:cubicBezTo>
                    <a:pt x="394143" y="546264"/>
                    <a:pt x="351887" y="546264"/>
                    <a:pt x="320322" y="523886"/>
                  </a:cubicBezTo>
                  <a:lnTo>
                    <a:pt x="19308" y="310488"/>
                  </a:lnTo>
                  <a:cubicBezTo>
                    <a:pt x="7197" y="301902"/>
                    <a:pt x="0" y="287978"/>
                    <a:pt x="0" y="273132"/>
                  </a:cubicBezTo>
                  <a:cubicBezTo>
                    <a:pt x="0" y="258286"/>
                    <a:pt x="7197" y="244362"/>
                    <a:pt x="19308" y="235776"/>
                  </a:cubicBezTo>
                  <a:lnTo>
                    <a:pt x="320322" y="22378"/>
                  </a:lnTo>
                  <a:cubicBezTo>
                    <a:pt x="351887" y="0"/>
                    <a:pt x="394143" y="0"/>
                    <a:pt x="425708" y="22378"/>
                  </a:cubicBezTo>
                  <a:close/>
                </a:path>
              </a:pathLst>
            </a:custGeom>
            <a:solidFill>
              <a:srgbClr val="D7DA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700" y="89513"/>
              <a:ext cx="533400" cy="387669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무선 통신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10045" y="2674339"/>
            <a:ext cx="2229396" cy="621014"/>
            <a:chOff x="0" y="0"/>
            <a:chExt cx="1695113" cy="4721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5113" cy="472186"/>
            </a:xfrm>
            <a:custGeom>
              <a:avLst/>
              <a:gdLst/>
              <a:ahLst/>
              <a:cxnLst/>
              <a:rect l="l" t="t" r="r" b="b"/>
              <a:pathLst>
                <a:path w="1695113" h="472186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695113" cy="472186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699"/>
                </a:lnSpc>
              </a:pPr>
              <a:r>
                <a:rPr lang="en-US" sz="2249">
                  <a:solidFill>
                    <a:srgbClr val="000000"/>
                  </a:solidFill>
                  <a:ea typeface="DM Sans Bold"/>
                </a:rPr>
                <a:t>벼 생육 이미지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83233" y="4473756"/>
            <a:ext cx="3195026" cy="811782"/>
            <a:chOff x="0" y="0"/>
            <a:chExt cx="2429326" cy="617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29326" cy="617235"/>
            </a:xfrm>
            <a:custGeom>
              <a:avLst/>
              <a:gdLst/>
              <a:ahLst/>
              <a:cxnLst/>
              <a:rect l="l" t="t" r="r" b="b"/>
              <a:pathLst>
                <a:path w="2429326" h="617235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Finetuned Segmentation Model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588046" y="2674339"/>
            <a:ext cx="2229396" cy="621014"/>
            <a:chOff x="0" y="0"/>
            <a:chExt cx="1695113" cy="4721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95113" cy="472186"/>
            </a:xfrm>
            <a:custGeom>
              <a:avLst/>
              <a:gdLst/>
              <a:ahLst/>
              <a:cxnLst/>
              <a:rect l="l" t="t" r="r" b="b"/>
              <a:pathLst>
                <a:path w="1695113" h="472186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이미지 전처리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66048" y="2431529"/>
            <a:ext cx="2229396" cy="1154682"/>
            <a:chOff x="0" y="0"/>
            <a:chExt cx="1695113" cy="8779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95113" cy="877958"/>
            </a:xfrm>
            <a:custGeom>
              <a:avLst/>
              <a:gdLst/>
              <a:ahLst/>
              <a:cxnLst/>
              <a:rect l="l" t="t" r="r" b="b"/>
              <a:pathLst>
                <a:path w="1695113" h="877958">
                  <a:moveTo>
                    <a:pt x="0" y="0"/>
                  </a:moveTo>
                  <a:lnTo>
                    <a:pt x="1695113" y="0"/>
                  </a:lnTo>
                  <a:lnTo>
                    <a:pt x="1695113" y="877958"/>
                  </a:lnTo>
                  <a:lnTo>
                    <a:pt x="0" y="877958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695113" cy="887483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Segmentation Model Finetuning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4639440" y="2984846"/>
            <a:ext cx="948606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27"/>
          <p:cNvSpPr/>
          <p:nvPr/>
        </p:nvSpPr>
        <p:spPr>
          <a:xfrm>
            <a:off x="7817442" y="2984846"/>
            <a:ext cx="948606" cy="24023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012717" y="8719224"/>
            <a:ext cx="3195026" cy="621014"/>
            <a:chOff x="0" y="0"/>
            <a:chExt cx="2429326" cy="4721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29326" cy="472186"/>
            </a:xfrm>
            <a:custGeom>
              <a:avLst/>
              <a:gdLst/>
              <a:ahLst/>
              <a:cxnLst/>
              <a:rect l="l" t="t" r="r" b="b"/>
              <a:pathLst>
                <a:path w="2429326" h="472186">
                  <a:moveTo>
                    <a:pt x="0" y="0"/>
                  </a:moveTo>
                  <a:lnTo>
                    <a:pt x="2429326" y="0"/>
                  </a:lnTo>
                  <a:lnTo>
                    <a:pt x="2429326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2429326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저조도 &amp; 농업 정밀 데이터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12717" y="4570241"/>
            <a:ext cx="3195026" cy="621014"/>
            <a:chOff x="0" y="0"/>
            <a:chExt cx="2429326" cy="47218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29326" cy="472186"/>
            </a:xfrm>
            <a:custGeom>
              <a:avLst/>
              <a:gdLst/>
              <a:ahLst/>
              <a:cxnLst/>
              <a:rect l="l" t="t" r="r" b="b"/>
              <a:pathLst>
                <a:path w="2429326" h="472186">
                  <a:moveTo>
                    <a:pt x="0" y="0"/>
                  </a:moveTo>
                  <a:lnTo>
                    <a:pt x="2429326" y="0"/>
                  </a:lnTo>
                  <a:lnTo>
                    <a:pt x="2429326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2429326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농업 정밀 데이터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10045" y="7140679"/>
            <a:ext cx="2229396" cy="621014"/>
            <a:chOff x="0" y="0"/>
            <a:chExt cx="1695113" cy="4721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95113" cy="472186"/>
            </a:xfrm>
            <a:custGeom>
              <a:avLst/>
              <a:gdLst/>
              <a:ahLst/>
              <a:cxnLst/>
              <a:rect l="l" t="t" r="r" b="b"/>
              <a:pathLst>
                <a:path w="1695113" h="472186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FFF5C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농업 정밀 데이터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493456" y="7140679"/>
            <a:ext cx="2229396" cy="621014"/>
            <a:chOff x="0" y="0"/>
            <a:chExt cx="1695113" cy="47218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695113" cy="472186"/>
            </a:xfrm>
            <a:custGeom>
              <a:avLst/>
              <a:gdLst/>
              <a:ahLst/>
              <a:cxnLst/>
              <a:rect l="l" t="t" r="r" b="b"/>
              <a:pathLst>
                <a:path w="1695113" h="472186">
                  <a:moveTo>
                    <a:pt x="0" y="0"/>
                  </a:moveTo>
                  <a:lnTo>
                    <a:pt x="1695113" y="0"/>
                  </a:lnTo>
                  <a:lnTo>
                    <a:pt x="1695113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1695113" cy="481711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이미지 증강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740192" y="6873845"/>
            <a:ext cx="2229396" cy="1154682"/>
            <a:chOff x="0" y="0"/>
            <a:chExt cx="1695113" cy="87795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95113" cy="877958"/>
            </a:xfrm>
            <a:custGeom>
              <a:avLst/>
              <a:gdLst/>
              <a:ahLst/>
              <a:cxnLst/>
              <a:rect l="l" t="t" r="r" b="b"/>
              <a:pathLst>
                <a:path w="1695113" h="877958">
                  <a:moveTo>
                    <a:pt x="0" y="0"/>
                  </a:moveTo>
                  <a:lnTo>
                    <a:pt x="1695113" y="0"/>
                  </a:lnTo>
                  <a:lnTo>
                    <a:pt x="1695113" y="877958"/>
                  </a:lnTo>
                  <a:lnTo>
                    <a:pt x="0" y="877958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1695113" cy="887483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Segmentation Model Finetuning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 flipH="1">
            <a:off x="4639440" y="7451186"/>
            <a:ext cx="854015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AutoShape 44"/>
          <p:cNvSpPr/>
          <p:nvPr/>
        </p:nvSpPr>
        <p:spPr>
          <a:xfrm flipH="1" flipV="1">
            <a:off x="7722851" y="7451186"/>
            <a:ext cx="1017341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5" name="Group 45"/>
          <p:cNvGrpSpPr/>
          <p:nvPr/>
        </p:nvGrpSpPr>
        <p:grpSpPr>
          <a:xfrm>
            <a:off x="8257377" y="8622739"/>
            <a:ext cx="3195026" cy="811782"/>
            <a:chOff x="0" y="0"/>
            <a:chExt cx="2429326" cy="61723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29326" cy="617235"/>
            </a:xfrm>
            <a:custGeom>
              <a:avLst/>
              <a:gdLst/>
              <a:ahLst/>
              <a:cxnLst/>
              <a:rect l="l" t="t" r="r" b="b"/>
              <a:pathLst>
                <a:path w="2429326" h="617235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BFE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</a:rPr>
                <a:t>Finetuned Segmentation Model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 flipV="1">
            <a:off x="9854890" y="8028527"/>
            <a:ext cx="0" cy="594212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2547778" y="4484212"/>
            <a:ext cx="3195026" cy="811782"/>
            <a:chOff x="0" y="0"/>
            <a:chExt cx="2429326" cy="61723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429326" cy="617235"/>
            </a:xfrm>
            <a:custGeom>
              <a:avLst/>
              <a:gdLst/>
              <a:ahLst/>
              <a:cxnLst/>
              <a:rect l="l" t="t" r="r" b="b"/>
              <a:pathLst>
                <a:path w="2429326" h="617235">
                  <a:moveTo>
                    <a:pt x="0" y="0"/>
                  </a:moveTo>
                  <a:lnTo>
                    <a:pt x="2429326" y="0"/>
                  </a:lnTo>
                  <a:lnTo>
                    <a:pt x="2429326" y="617235"/>
                  </a:lnTo>
                  <a:lnTo>
                    <a:pt x="0" y="617235"/>
                  </a:lnTo>
                  <a:close/>
                </a:path>
              </a:pathLst>
            </a:custGeom>
            <a:solidFill>
              <a:srgbClr val="FFCC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2429326" cy="626760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latin typeface="DM Sans Bold"/>
                  <a:ea typeface="DM Sans Bold"/>
                </a:rPr>
                <a:t> 벼 이상  segmentated image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14145291" y="7498260"/>
            <a:ext cx="0" cy="113493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AutoShape 53"/>
          <p:cNvSpPr/>
          <p:nvPr/>
        </p:nvSpPr>
        <p:spPr>
          <a:xfrm flipV="1">
            <a:off x="14145291" y="5295993"/>
            <a:ext cx="0" cy="93979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AutoShape 54"/>
          <p:cNvSpPr/>
          <p:nvPr/>
        </p:nvSpPr>
        <p:spPr>
          <a:xfrm flipH="1" flipV="1">
            <a:off x="15025397" y="6867021"/>
            <a:ext cx="1285964" cy="1522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5" name="Group 55"/>
          <p:cNvGrpSpPr/>
          <p:nvPr/>
        </p:nvGrpSpPr>
        <p:grpSpPr>
          <a:xfrm>
            <a:off x="16311361" y="6357262"/>
            <a:ext cx="1895878" cy="1022562"/>
            <a:chOff x="0" y="0"/>
            <a:chExt cx="812800" cy="43839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438392"/>
            </a:xfrm>
            <a:custGeom>
              <a:avLst/>
              <a:gdLst/>
              <a:ahLst/>
              <a:cxnLst/>
              <a:rect l="l" t="t" r="r" b="b"/>
              <a:pathLst>
                <a:path w="812800" h="438392">
                  <a:moveTo>
                    <a:pt x="406400" y="0"/>
                  </a:moveTo>
                  <a:cubicBezTo>
                    <a:pt x="181951" y="0"/>
                    <a:pt x="0" y="98137"/>
                    <a:pt x="0" y="219196"/>
                  </a:cubicBezTo>
                  <a:cubicBezTo>
                    <a:pt x="0" y="340255"/>
                    <a:pt x="181951" y="438392"/>
                    <a:pt x="406400" y="438392"/>
                  </a:cubicBezTo>
                  <a:cubicBezTo>
                    <a:pt x="630849" y="438392"/>
                    <a:pt x="812800" y="340255"/>
                    <a:pt x="812800" y="219196"/>
                  </a:cubicBezTo>
                  <a:cubicBezTo>
                    <a:pt x="812800" y="98137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D5FDDB"/>
            </a:solidFill>
            <a:ln w="9525" cap="sq">
              <a:solidFill>
                <a:srgbClr val="20202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1574"/>
              <a:ext cx="660400" cy="365719"/>
            </a:xfrm>
            <a:prstGeom prst="rect">
              <a:avLst/>
            </a:prstGeom>
          </p:spPr>
          <p:txBody>
            <a:bodyPr lIns="26457" tIns="26457" rIns="26457" bIns="26457" rtlCol="0" anchor="ctr"/>
            <a:lstStyle/>
            <a:p>
              <a:pPr algn="ctr">
                <a:lnSpc>
                  <a:spcPts val="2700"/>
                </a:lnSpc>
              </a:pPr>
              <a:r>
                <a:rPr lang="en-US" sz="2250">
                  <a:solidFill>
                    <a:srgbClr val="000000"/>
                  </a:solidFill>
                  <a:ea typeface="DM Sans Bold"/>
                </a:rPr>
                <a:t>이상 없는 벼 수확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2012717" y="360701"/>
            <a:ext cx="13145195" cy="1551050"/>
            <a:chOff x="0" y="0"/>
            <a:chExt cx="17526927" cy="2068067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9525"/>
              <a:ext cx="17526927" cy="1848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9000">
                  <a:solidFill>
                    <a:srgbClr val="CB8051"/>
                  </a:solidFill>
                  <a:latin typeface="Times New Roman Ultra-Bold"/>
                </a:rPr>
                <a:t>SERVICE FLOW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5631754" y="1589533"/>
              <a:ext cx="2216370" cy="478535"/>
            </a:xfrm>
            <a:custGeom>
              <a:avLst/>
              <a:gdLst/>
              <a:ahLst/>
              <a:cxnLst/>
              <a:rect l="l" t="t" r="r" b="b"/>
              <a:pathLst>
                <a:path w="2216370" h="478535">
                  <a:moveTo>
                    <a:pt x="0" y="0"/>
                  </a:moveTo>
                  <a:lnTo>
                    <a:pt x="2216371" y="0"/>
                  </a:lnTo>
                  <a:lnTo>
                    <a:pt x="2216371" y="478534"/>
                  </a:lnTo>
                  <a:lnTo>
                    <a:pt x="0" y="478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63303" y="3394047"/>
            <a:ext cx="1878588" cy="842795"/>
            <a:chOff x="0" y="0"/>
            <a:chExt cx="494772" cy="2219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4772" cy="221971"/>
            </a:xfrm>
            <a:custGeom>
              <a:avLst/>
              <a:gdLst/>
              <a:ahLst/>
              <a:cxnLst/>
              <a:rect l="l" t="t" r="r" b="b"/>
              <a:pathLst>
                <a:path w="494772" h="221971">
                  <a:moveTo>
                    <a:pt x="110985" y="0"/>
                  </a:moveTo>
                  <a:lnTo>
                    <a:pt x="383787" y="0"/>
                  </a:lnTo>
                  <a:cubicBezTo>
                    <a:pt x="445082" y="0"/>
                    <a:pt x="494772" y="49690"/>
                    <a:pt x="494772" y="110985"/>
                  </a:cubicBezTo>
                  <a:lnTo>
                    <a:pt x="494772" y="110985"/>
                  </a:lnTo>
                  <a:cubicBezTo>
                    <a:pt x="494772" y="140420"/>
                    <a:pt x="483079" y="168650"/>
                    <a:pt x="462265" y="189464"/>
                  </a:cubicBezTo>
                  <a:cubicBezTo>
                    <a:pt x="441452" y="210278"/>
                    <a:pt x="413222" y="221971"/>
                    <a:pt x="383787" y="221971"/>
                  </a:cubicBezTo>
                  <a:lnTo>
                    <a:pt x="110985" y="221971"/>
                  </a:lnTo>
                  <a:cubicBezTo>
                    <a:pt x="81550" y="221971"/>
                    <a:pt x="53321" y="210278"/>
                    <a:pt x="32507" y="189464"/>
                  </a:cubicBezTo>
                  <a:cubicBezTo>
                    <a:pt x="11693" y="168650"/>
                    <a:pt x="0" y="140420"/>
                    <a:pt x="0" y="110985"/>
                  </a:cubicBezTo>
                  <a:lnTo>
                    <a:pt x="0" y="110985"/>
                  </a:lnTo>
                  <a:cubicBezTo>
                    <a:pt x="0" y="81550"/>
                    <a:pt x="11693" y="53321"/>
                    <a:pt x="32507" y="32507"/>
                  </a:cubicBezTo>
                  <a:cubicBezTo>
                    <a:pt x="53321" y="11693"/>
                    <a:pt x="81550" y="0"/>
                    <a:pt x="11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494772" cy="260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2487903" y="2207026"/>
            <a:ext cx="20736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학습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487903" y="6633593"/>
            <a:ext cx="20736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학습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75013" y="3520170"/>
            <a:ext cx="130737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Drone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19158" y="7818214"/>
            <a:ext cx="15668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Ground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573391" y="4061937"/>
            <a:ext cx="20736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테스트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573391" y="8294464"/>
            <a:ext cx="20736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6603"/>
                </a:solidFill>
                <a:ea typeface="DM Sans Bold"/>
              </a:rPr>
              <a:t>테스트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89406" y="7692092"/>
            <a:ext cx="1878588" cy="842795"/>
            <a:chOff x="0" y="0"/>
            <a:chExt cx="494772" cy="221971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494772" cy="221971"/>
            </a:xfrm>
            <a:custGeom>
              <a:avLst/>
              <a:gdLst/>
              <a:ahLst/>
              <a:cxnLst/>
              <a:rect l="l" t="t" r="r" b="b"/>
              <a:pathLst>
                <a:path w="494772" h="221971">
                  <a:moveTo>
                    <a:pt x="110985" y="0"/>
                  </a:moveTo>
                  <a:lnTo>
                    <a:pt x="383787" y="0"/>
                  </a:lnTo>
                  <a:cubicBezTo>
                    <a:pt x="445082" y="0"/>
                    <a:pt x="494772" y="49690"/>
                    <a:pt x="494772" y="110985"/>
                  </a:cubicBezTo>
                  <a:lnTo>
                    <a:pt x="494772" y="110985"/>
                  </a:lnTo>
                  <a:cubicBezTo>
                    <a:pt x="494772" y="140420"/>
                    <a:pt x="483079" y="168650"/>
                    <a:pt x="462265" y="189464"/>
                  </a:cubicBezTo>
                  <a:cubicBezTo>
                    <a:pt x="441452" y="210278"/>
                    <a:pt x="413222" y="221971"/>
                    <a:pt x="383787" y="221971"/>
                  </a:cubicBezTo>
                  <a:lnTo>
                    <a:pt x="110985" y="221971"/>
                  </a:lnTo>
                  <a:cubicBezTo>
                    <a:pt x="81550" y="221971"/>
                    <a:pt x="53321" y="210278"/>
                    <a:pt x="32507" y="189464"/>
                  </a:cubicBezTo>
                  <a:cubicBezTo>
                    <a:pt x="11693" y="168650"/>
                    <a:pt x="0" y="140420"/>
                    <a:pt x="0" y="110985"/>
                  </a:cubicBezTo>
                  <a:lnTo>
                    <a:pt x="0" y="110985"/>
                  </a:lnTo>
                  <a:cubicBezTo>
                    <a:pt x="0" y="81550"/>
                    <a:pt x="11693" y="53321"/>
                    <a:pt x="32507" y="32507"/>
                  </a:cubicBezTo>
                  <a:cubicBezTo>
                    <a:pt x="53321" y="11693"/>
                    <a:pt x="81550" y="0"/>
                    <a:pt x="110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494772" cy="260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2691" y="0"/>
            <a:ext cx="6475309" cy="10287000"/>
            <a:chOff x="0" y="0"/>
            <a:chExt cx="863374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450" r="13602"/>
            <a:stretch>
              <a:fillRect/>
            </a:stretch>
          </p:blipFill>
          <p:spPr>
            <a:xfrm>
              <a:off x="0" y="0"/>
              <a:ext cx="8633746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64454" y="702529"/>
            <a:ext cx="886875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00F0D"/>
                </a:solidFill>
                <a:latin typeface="Times New Roman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5854" y="5722089"/>
            <a:ext cx="10407991" cy="2744262"/>
            <a:chOff x="0" y="0"/>
            <a:chExt cx="13877321" cy="3659016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13877321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자동화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53941"/>
              <a:ext cx="13877321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100F0D"/>
                  </a:solidFill>
                  <a:latin typeface="Inter"/>
                  <a:ea typeface="Inter"/>
                </a:rPr>
                <a:t>분석한 이미지 데이터와 기타 농사에 필요한 데이터를 바탕으로  농기계를 운용시 작물의 상태에 따라, 비료, 잡초제거,물주기 등 농기계가 이에 따라 작업 함으로써, 부족한 농촌인력 대체와 노지의 주요 핵심 작물에 대한 농업자동화를 위한 정밀농업 농기계의 자율주행 인공지능 기능을 수행 하도록 한다. 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100F0D"/>
                </a:solidFill>
                <a:latin typeface="Inter"/>
                <a:ea typeface="Inter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5854" y="3101652"/>
            <a:ext cx="10407991" cy="2363262"/>
            <a:chOff x="0" y="0"/>
            <a:chExt cx="13877321" cy="3151016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13877321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효률적인 관리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53941"/>
              <a:ext cx="13877321" cy="199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100F0D"/>
                  </a:solidFill>
                  <a:latin typeface="Inter"/>
                  <a:ea typeface="Inter"/>
                </a:rPr>
                <a:t>농부의 주관적인 경험에 의한 농사에서 작물의 생육 시기별 관리와 병충해/자연 재해로로 인한 생육이상 (벼의 경우 도복, 결주, 도열병, 생육부진)을 작물의 주기적인 상태 이미지 분석을 통한 과학적인 관리를 하여 최상의 품질과 최대 소출을 거둘 수 있도록 한다</a:t>
              </a:r>
            </a:p>
            <a:p>
              <a:pPr algn="l">
                <a:lnSpc>
                  <a:spcPts val="3000"/>
                </a:lnSpc>
              </a:pPr>
              <a:endParaRPr lang="en-US" sz="2000">
                <a:solidFill>
                  <a:srgbClr val="100F0D"/>
                </a:solidFill>
                <a:latin typeface="Inter"/>
                <a:ea typeface="Inter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785811" cy="10287000"/>
            <a:chOff x="0" y="0"/>
            <a:chExt cx="771441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665" r="35285" b="3926"/>
            <a:stretch>
              <a:fillRect/>
            </a:stretch>
          </p:blipFill>
          <p:spPr>
            <a:xfrm>
              <a:off x="0" y="0"/>
              <a:ext cx="7714415" cy="910166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8960" t="27525" r="9032"/>
            <a:stretch>
              <a:fillRect/>
            </a:stretch>
          </p:blipFill>
          <p:spPr>
            <a:xfrm>
              <a:off x="0" y="9165167"/>
              <a:ext cx="7714415" cy="455083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201936" y="1203370"/>
            <a:ext cx="51309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CB8051"/>
                </a:solidFill>
                <a:latin typeface="Inter Bold"/>
              </a:rPr>
              <a:t>Dataset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7529304" y="7171668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7529304" y="5454545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686466" y="7495518"/>
            <a:ext cx="4762" cy="0"/>
          </a:xfrm>
          <a:prstGeom prst="line">
            <a:avLst/>
          </a:prstGeom>
          <a:ln w="19050" cap="flat">
            <a:solidFill>
              <a:srgbClr val="1DBB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7691229" y="5778395"/>
            <a:ext cx="0" cy="1393273"/>
          </a:xfrm>
          <a:prstGeom prst="line">
            <a:avLst/>
          </a:prstGeom>
          <a:ln w="19050" cap="flat">
            <a:solidFill>
              <a:srgbClr val="CB80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flipV="1">
            <a:off x="7691229" y="4165645"/>
            <a:ext cx="0" cy="1288900"/>
          </a:xfrm>
          <a:prstGeom prst="line">
            <a:avLst/>
          </a:prstGeom>
          <a:ln w="19050" cap="flat">
            <a:solidFill>
              <a:srgbClr val="CB80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7529304" y="3841795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7529304" y="3517945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561686" y="3652883"/>
            <a:ext cx="180284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농업 정밀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61686" y="5265633"/>
            <a:ext cx="221884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저조도 환경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1686" y="6982755"/>
            <a:ext cx="2357557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ea typeface="KoPub바탕체"/>
              </a:rPr>
              <a:t>벼 생식 이상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Page.08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3738298"/>
            <a:ext cx="7814583" cy="4692912"/>
          </a:xfrm>
          <a:custGeom>
            <a:avLst/>
            <a:gdLst/>
            <a:ahLst/>
            <a:cxnLst/>
            <a:rect l="l" t="t" r="r" b="b"/>
            <a:pathLst>
              <a:path w="7814583" h="4692912">
                <a:moveTo>
                  <a:pt x="0" y="0"/>
                </a:moveTo>
                <a:lnTo>
                  <a:pt x="7814583" y="0"/>
                </a:lnTo>
                <a:lnTo>
                  <a:pt x="7814583" y="4692912"/>
                </a:lnTo>
                <a:lnTo>
                  <a:pt x="0" y="4692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91222"/>
            <a:ext cx="12329669" cy="1849752"/>
            <a:chOff x="0" y="0"/>
            <a:chExt cx="16439559" cy="246633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6439559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Inter Bold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83922"/>
              <a:ext cx="1643955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CB8051"/>
                  </a:solidFill>
                  <a:ea typeface="Inter Bold"/>
                </a:rPr>
                <a:t>농업 정밀 데이터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144000" y="3836747"/>
            <a:ext cx="7995828" cy="4496015"/>
          </a:xfrm>
          <a:custGeom>
            <a:avLst/>
            <a:gdLst/>
            <a:ahLst/>
            <a:cxnLst/>
            <a:rect l="l" t="t" r="r" b="b"/>
            <a:pathLst>
              <a:path w="7995828" h="4496015">
                <a:moveTo>
                  <a:pt x="0" y="0"/>
                </a:moveTo>
                <a:lnTo>
                  <a:pt x="7995828" y="0"/>
                </a:lnTo>
                <a:lnTo>
                  <a:pt x="7995828" y="4496014"/>
                </a:lnTo>
                <a:lnTo>
                  <a:pt x="0" y="449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365033" y="8951246"/>
            <a:ext cx="11553761" cy="56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753">
                <a:solidFill>
                  <a:srgbClr val="FFFFFF"/>
                </a:solidFill>
                <a:latin typeface="Times New Roman Bold"/>
                <a:ea typeface="Times New Roman Bold"/>
              </a:rPr>
              <a:t>출처: </a:t>
            </a:r>
            <a:r>
              <a:rPr lang="en-US" sz="1753" u="sng">
                <a:solidFill>
                  <a:srgbClr val="FFFFFF"/>
                </a:solidFill>
                <a:latin typeface="Times New Roman Bold"/>
                <a:hlinkClick r:id="rId5" tooltip="https://www.aihub.or.kr/aihubdata/data/view.do?currMenu=115&amp;topMenu=100&amp;aihubDataSe=data&amp;dataSetSn=71377"/>
              </a:rPr>
              <a:t>https://www.aihub.or.kr/aihubdata/data/</a:t>
            </a:r>
          </a:p>
          <a:p>
            <a:pPr algn="ctr">
              <a:lnSpc>
                <a:spcPts val="2103"/>
              </a:lnSpc>
            </a:pPr>
            <a:r>
              <a:rPr lang="en-US" sz="1753" u="sng">
                <a:solidFill>
                  <a:srgbClr val="FFFFFF"/>
                </a:solidFill>
                <a:latin typeface="Times New Roman Bold"/>
                <a:hlinkClick r:id="rId5" tooltip="https://www.aihub.or.kr/aihubdata/data/view.do?currMenu=115&amp;topMenu=100&amp;aihubDataSe=data&amp;dataSetSn=71377"/>
              </a:rPr>
              <a:t>view.do?currMenu=115&amp;topMenu=100&amp;aihubDataSe=realm&amp;dataSetSn=526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242" y="9779000"/>
            <a:ext cx="105179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Page.09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821</Words>
  <Application>Microsoft Office PowerPoint</Application>
  <PresentationFormat>사용자 지정</PresentationFormat>
  <Paragraphs>184</Paragraphs>
  <Slides>23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8" baseType="lpstr">
      <vt:lpstr>Inter Bold</vt:lpstr>
      <vt:lpstr>Times New Roman Ultra-Bold</vt:lpstr>
      <vt:lpstr>Aileron</vt:lpstr>
      <vt:lpstr>Bryndan Write</vt:lpstr>
      <vt:lpstr>Aileron Bold</vt:lpstr>
      <vt:lpstr>Arial</vt:lpstr>
      <vt:lpstr>Inter</vt:lpstr>
      <vt:lpstr>Times New Roman</vt:lpstr>
      <vt:lpstr>DM Sans Bold</vt:lpstr>
      <vt:lpstr>KoPub바탕체</vt:lpstr>
      <vt:lpstr>Times New Roman Bold Italics</vt:lpstr>
      <vt:lpstr>Calibri</vt:lpstr>
      <vt:lpstr>Times New Roman Bold</vt:lpstr>
      <vt:lpstr>KoPub바탕체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Progress Report Sustainable Development Goals Presentation in Green and Blue Geometric Style</dc:title>
  <dc:creator>campus1 N036</dc:creator>
  <cp:lastModifiedBy>campus1 N036</cp:lastModifiedBy>
  <cp:revision>3</cp:revision>
  <dcterms:created xsi:type="dcterms:W3CDTF">2006-08-16T00:00:00Z</dcterms:created>
  <dcterms:modified xsi:type="dcterms:W3CDTF">2024-07-30T05:02:11Z</dcterms:modified>
  <dc:identifier>DAGIF6zxuRA</dc:identifier>
</cp:coreProperties>
</file>